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5" r:id="rId4"/>
    <p:sldId id="266" r:id="rId5"/>
    <p:sldId id="283" r:id="rId6"/>
    <p:sldId id="284" r:id="rId7"/>
    <p:sldId id="285" r:id="rId8"/>
    <p:sldId id="264" r:id="rId9"/>
    <p:sldId id="259" r:id="rId10"/>
    <p:sldId id="272" r:id="rId11"/>
    <p:sldId id="260" r:id="rId12"/>
    <p:sldId id="268" r:id="rId13"/>
    <p:sldId id="269" r:id="rId14"/>
    <p:sldId id="270" r:id="rId15"/>
    <p:sldId id="271" r:id="rId16"/>
    <p:sldId id="273" r:id="rId17"/>
    <p:sldId id="274" r:id="rId18"/>
    <p:sldId id="275" r:id="rId19"/>
    <p:sldId id="277" r:id="rId20"/>
    <p:sldId id="276" r:id="rId21"/>
    <p:sldId id="278" r:id="rId22"/>
    <p:sldId id="279" r:id="rId23"/>
    <p:sldId id="281" r:id="rId24"/>
    <p:sldId id="288" r:id="rId25"/>
    <p:sldId id="263" r:id="rId26"/>
    <p:sldId id="286" r:id="rId27"/>
    <p:sldId id="287" r:id="rId28"/>
    <p:sldId id="289" r:id="rId29"/>
    <p:sldId id="290" r:id="rId30"/>
    <p:sldId id="262" r:id="rId31"/>
    <p:sldId id="261" r:id="rId32"/>
    <p:sldId id="282"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10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A6C5C4B-6350-4CEB-B1C1-BADF042BE77D}" type="datetimeFigureOut">
              <a:rPr lang="da-DK" smtClean="0"/>
              <a:t>21-11-2023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1C2AC1D-08B5-4186-AF87-F38C52CF69A1}" type="slidenum">
              <a:rPr lang="da-DK" smtClean="0"/>
              <a:t>‹nr.›</a:t>
            </a:fld>
            <a:endParaRPr lang="da-DK"/>
          </a:p>
        </p:txBody>
      </p:sp>
    </p:spTree>
    <p:extLst>
      <p:ext uri="{BB962C8B-B14F-4D97-AF65-F5344CB8AC3E}">
        <p14:creationId xmlns:p14="http://schemas.microsoft.com/office/powerpoint/2010/main" val="3422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da-DK"/>
              <a:t>Klik for at redigere titeltypografien i masteren</a:t>
            </a:r>
            <a:endParaRPr lang="en-US" dirty="0"/>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11/9/2023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86214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da-DK"/>
              <a:t>Klik for at redigere titeltypografien i masteren</a:t>
            </a:r>
            <a:endParaRPr lang="en-US"/>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286172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da-DK"/>
              <a:t>Klik for at redigere titeltypografien i masteren</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11/9/2023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144968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423905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60147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da-DK"/>
              <a:t>Klik for at redigere titeltypografien i masteren</a:t>
            </a:r>
            <a:endParaRPr lang="en-US"/>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46491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da-DK"/>
              <a:t>Klik for at redigere titeltypografien i masteren</a:t>
            </a:r>
            <a:endParaRPr lang="en-US"/>
          </a:p>
        </p:txBody>
      </p:sp>
    </p:spTree>
    <p:extLst>
      <p:ext uri="{BB962C8B-B14F-4D97-AF65-F5344CB8AC3E}">
        <p14:creationId xmlns:p14="http://schemas.microsoft.com/office/powerpoint/2010/main" val="93362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da-DK"/>
              <a:t>Klik for at redigere titeltypografien i masteren</a:t>
            </a:r>
            <a:endParaRPr lang="en-US"/>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53855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88560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dhold med billedtek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da-DK"/>
              <a:t>Klik for at redigere titeltypografien i masteren</a:t>
            </a:r>
            <a:endParaRPr lang="en-US"/>
          </a:p>
        </p:txBody>
      </p:sp>
    </p:spTree>
    <p:extLst>
      <p:ext uri="{BB962C8B-B14F-4D97-AF65-F5344CB8AC3E}">
        <p14:creationId xmlns:p14="http://schemas.microsoft.com/office/powerpoint/2010/main" val="312558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11/9/2023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‹nr.›</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da-DK"/>
              <a:t>Klik for at redigere titeltypografien i masteren</a:t>
            </a:r>
            <a:endParaRPr lang="en-US"/>
          </a:p>
        </p:txBody>
      </p:sp>
    </p:spTree>
    <p:extLst>
      <p:ext uri="{BB962C8B-B14F-4D97-AF65-F5344CB8AC3E}">
        <p14:creationId xmlns:p14="http://schemas.microsoft.com/office/powerpoint/2010/main" val="33142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11/9/2023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‹nr.›</a:t>
            </a:fld>
            <a:endParaRPr lang="en-US" dirty="0"/>
          </a:p>
        </p:txBody>
      </p:sp>
    </p:spTree>
    <p:extLst>
      <p:ext uri="{BB962C8B-B14F-4D97-AF65-F5344CB8AC3E}">
        <p14:creationId xmlns:p14="http://schemas.microsoft.com/office/powerpoint/2010/main" val="356064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billede 8" descr="Et billede, der indeholder Ansigt, person, Skæg, tøj&#10;&#10;Automatisk genereret beskrivelse">
            <a:extLst>
              <a:ext uri="{FF2B5EF4-FFF2-40B4-BE49-F238E27FC236}">
                <a16:creationId xmlns:a16="http://schemas.microsoft.com/office/drawing/2014/main" id="{12250B9F-3984-7C8F-DAA0-869DCB504361}"/>
              </a:ext>
            </a:extLst>
          </p:cNvPr>
          <p:cNvPicPr>
            <a:picLocks noChangeAspect="1"/>
          </p:cNvPicPr>
          <p:nvPr/>
        </p:nvPicPr>
        <p:blipFill rotWithShape="1">
          <a:blip r:embed="rId2"/>
          <a:srcRect t="21868" r="-1" b="21867"/>
          <a:stretch/>
        </p:blipFill>
        <p:spPr>
          <a:xfrm>
            <a:off x="1524" y="10"/>
            <a:ext cx="12188952" cy="6857990"/>
          </a:xfrm>
          <a:prstGeom prst="rect">
            <a:avLst/>
          </a:prstGeom>
        </p:spPr>
      </p:pic>
      <p:sp>
        <p:nvSpPr>
          <p:cNvPr id="11" name="Rectangle 10">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C458F14-37D4-EC5A-2253-90A4F9A23245}"/>
              </a:ext>
            </a:extLst>
          </p:cNvPr>
          <p:cNvSpPr>
            <a:spLocks noGrp="1"/>
          </p:cNvSpPr>
          <p:nvPr>
            <p:ph type="ctrTitle"/>
          </p:nvPr>
        </p:nvSpPr>
        <p:spPr>
          <a:xfrm>
            <a:off x="0" y="1844493"/>
            <a:ext cx="12188952" cy="3657600"/>
          </a:xfrm>
        </p:spPr>
        <p:txBody>
          <a:bodyPr anchor="ctr">
            <a:normAutofit/>
          </a:bodyPr>
          <a:lstStyle/>
          <a:p>
            <a:r>
              <a:rPr lang="da-DK" dirty="0">
                <a:solidFill>
                  <a:schemeClr val="bg1"/>
                </a:solidFill>
                <a:effectLst>
                  <a:outerShdw blurRad="38100" dist="38100" dir="2700000" algn="tl">
                    <a:srgbClr val="000000">
                      <a:alpha val="43137"/>
                    </a:srgbClr>
                  </a:outerShdw>
                </a:effectLst>
              </a:rPr>
              <a:t>Bisidderopfølgning</a:t>
            </a:r>
          </a:p>
        </p:txBody>
      </p:sp>
      <p:sp>
        <p:nvSpPr>
          <p:cNvPr id="3" name="Undertitel 2">
            <a:extLst>
              <a:ext uri="{FF2B5EF4-FFF2-40B4-BE49-F238E27FC236}">
                <a16:creationId xmlns:a16="http://schemas.microsoft.com/office/drawing/2014/main" id="{A6B89E23-4114-EF0F-3BA2-19706A187464}"/>
              </a:ext>
            </a:extLst>
          </p:cNvPr>
          <p:cNvSpPr>
            <a:spLocks noGrp="1"/>
          </p:cNvSpPr>
          <p:nvPr>
            <p:ph type="subTitle" idx="1"/>
          </p:nvPr>
        </p:nvSpPr>
        <p:spPr>
          <a:xfrm>
            <a:off x="0" y="6312568"/>
            <a:ext cx="6858000" cy="545422"/>
          </a:xfrm>
        </p:spPr>
        <p:txBody>
          <a:bodyPr>
            <a:normAutofit/>
          </a:bodyPr>
          <a:lstStyle/>
          <a:p>
            <a:pPr algn="l"/>
            <a:r>
              <a:rPr lang="da-DK" sz="2800" dirty="0">
                <a:solidFill>
                  <a:srgbClr val="FFFFFF"/>
                </a:solidFill>
              </a:rPr>
              <a:t>November 2023</a:t>
            </a:r>
          </a:p>
        </p:txBody>
      </p:sp>
      <p:pic>
        <p:nvPicPr>
          <p:cNvPr id="5" name="Pladsholder til indhold 4" descr="Et billede, der indeholder tekst, emblem, symbol, cirkel&#10;&#10;Automatisk genereret beskrivelse">
            <a:extLst>
              <a:ext uri="{FF2B5EF4-FFF2-40B4-BE49-F238E27FC236}">
                <a16:creationId xmlns:a16="http://schemas.microsoft.com/office/drawing/2014/main" id="{941B3530-8AC1-B9D0-54F3-5F3DE57B1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811" y="208195"/>
            <a:ext cx="1524003" cy="1524003"/>
          </a:xfrm>
          <a:prstGeom prst="rect">
            <a:avLst/>
          </a:prstGeom>
        </p:spPr>
      </p:pic>
    </p:spTree>
    <p:extLst>
      <p:ext uri="{BB962C8B-B14F-4D97-AF65-F5344CB8AC3E}">
        <p14:creationId xmlns:p14="http://schemas.microsoft.com/office/powerpoint/2010/main" val="8216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5D433-32C1-1883-5507-45036530311D}"/>
              </a:ext>
            </a:extLst>
          </p:cNvPr>
          <p:cNvSpPr>
            <a:spLocks noGrp="1"/>
          </p:cNvSpPr>
          <p:nvPr>
            <p:ph type="title"/>
          </p:nvPr>
        </p:nvSpPr>
        <p:spPr/>
        <p:txBody>
          <a:bodyPr>
            <a:normAutofit fontScale="90000"/>
          </a:bodyPr>
          <a:lstStyle/>
          <a:p>
            <a:pPr algn="ctr"/>
            <a:r>
              <a:rPr lang="da-DK" dirty="0"/>
              <a:t>Kontanthjælpsreform</a:t>
            </a:r>
            <a:br>
              <a:rPr lang="da-DK" dirty="0"/>
            </a:br>
            <a:r>
              <a:rPr lang="da-DK" sz="5300" dirty="0"/>
              <a:t>Formål</a:t>
            </a:r>
          </a:p>
        </p:txBody>
      </p:sp>
      <p:sp>
        <p:nvSpPr>
          <p:cNvPr id="3" name="Pladsholder til indhold 2">
            <a:extLst>
              <a:ext uri="{FF2B5EF4-FFF2-40B4-BE49-F238E27FC236}">
                <a16:creationId xmlns:a16="http://schemas.microsoft.com/office/drawing/2014/main" id="{7E71F18D-0851-A7B1-21C7-C5B6FF0325CE}"/>
              </a:ext>
            </a:extLst>
          </p:cNvPr>
          <p:cNvSpPr>
            <a:spLocks noGrp="1"/>
          </p:cNvSpPr>
          <p:nvPr>
            <p:ph idx="1"/>
          </p:nvPr>
        </p:nvSpPr>
        <p:spPr/>
        <p:txBody>
          <a:bodyPr/>
          <a:lstStyle/>
          <a:p>
            <a:r>
              <a:rPr lang="da-DK" dirty="0"/>
              <a:t>”Ét af formålene med det nye kontanthjælpssystem er, at der skal være en tydelig økonomisk gevinst ved at tage et arbejde på lavtlønsområdet, ligesom at der skal være et økonomisk incitament til at forsikre sig mod ledighed i dagpengesystemet. Pejlemærket for satserne er derfor, at en kontanthjælpsmodtager maksimalt skal have en disponibel indkomst, når der også tages højde for øvrige ydelser, på 85 pct. af, hvad en lønmodtager med en løn svarende til mindstelønnen på HK-området har.”</a:t>
            </a:r>
          </a:p>
        </p:txBody>
      </p:sp>
    </p:spTree>
    <p:extLst>
      <p:ext uri="{BB962C8B-B14F-4D97-AF65-F5344CB8AC3E}">
        <p14:creationId xmlns:p14="http://schemas.microsoft.com/office/powerpoint/2010/main" val="349963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4" descr="Et billede, der indeholder tekst, emblem, symbol, cirkel&#10;&#10;Automatisk genereret beskrivelse">
            <a:extLst>
              <a:ext uri="{FF2B5EF4-FFF2-40B4-BE49-F238E27FC236}">
                <a16:creationId xmlns:a16="http://schemas.microsoft.com/office/drawing/2014/main" id="{C8AC86E8-EDAD-6FC3-A6B2-839E89790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
        <p:nvSpPr>
          <p:cNvPr id="5" name="Titel 1">
            <a:extLst>
              <a:ext uri="{FF2B5EF4-FFF2-40B4-BE49-F238E27FC236}">
                <a16:creationId xmlns:a16="http://schemas.microsoft.com/office/drawing/2014/main" id="{DFAEAF68-B91F-01B3-3264-88CC1F12A852}"/>
              </a:ext>
            </a:extLst>
          </p:cNvPr>
          <p:cNvSpPr>
            <a:spLocks noGrp="1"/>
          </p:cNvSpPr>
          <p:nvPr>
            <p:ph type="title"/>
          </p:nvPr>
        </p:nvSpPr>
        <p:spPr>
          <a:xfrm>
            <a:off x="960438" y="317500"/>
            <a:ext cx="10267950" cy="1701800"/>
          </a:xfrm>
        </p:spPr>
        <p:txBody>
          <a:bodyPr>
            <a:normAutofit/>
          </a:bodyPr>
          <a:lstStyle/>
          <a:p>
            <a:pPr algn="ctr"/>
            <a:r>
              <a:rPr lang="da-DK" dirty="0"/>
              <a:t>Kontanthjælpsreform</a:t>
            </a:r>
            <a:br>
              <a:rPr lang="da-DK" dirty="0"/>
            </a:br>
            <a:r>
              <a:rPr lang="da-DK" sz="4400" dirty="0"/>
              <a:t>Hvad BETYDER DET EGENTLIG?</a:t>
            </a:r>
          </a:p>
        </p:txBody>
      </p:sp>
      <p:sp>
        <p:nvSpPr>
          <p:cNvPr id="7" name="Tekstfelt 6">
            <a:extLst>
              <a:ext uri="{FF2B5EF4-FFF2-40B4-BE49-F238E27FC236}">
                <a16:creationId xmlns:a16="http://schemas.microsoft.com/office/drawing/2014/main" id="{8194B65C-FE5B-855F-D5BA-C129B6C8AB7E}"/>
              </a:ext>
            </a:extLst>
          </p:cNvPr>
          <p:cNvSpPr txBox="1"/>
          <p:nvPr/>
        </p:nvSpPr>
        <p:spPr>
          <a:xfrm>
            <a:off x="152400" y="2440087"/>
            <a:ext cx="6136105" cy="4247317"/>
          </a:xfrm>
          <a:prstGeom prst="rect">
            <a:avLst/>
          </a:prstGeom>
          <a:noFill/>
        </p:spPr>
        <p:txBody>
          <a:bodyPr wrap="square" rtlCol="0">
            <a:spAutoFit/>
          </a:bodyPr>
          <a:lstStyle/>
          <a:p>
            <a:r>
              <a:rPr lang="da-DK" dirty="0"/>
              <a:t>Man er blevet enige om at erstatte de nuværende ydelser i kontanthjælpssystemet med tre satser: </a:t>
            </a:r>
          </a:p>
          <a:p>
            <a:endParaRPr lang="da-DK" dirty="0"/>
          </a:p>
          <a:p>
            <a:endParaRPr lang="da-DK" dirty="0"/>
          </a:p>
          <a:p>
            <a:endParaRPr lang="da-DK" dirty="0"/>
          </a:p>
          <a:p>
            <a:pPr marL="285750" indent="-285750">
              <a:buFont typeface="Arial" panose="020B0604020202020204" pitchFamily="34" charset="0"/>
              <a:buChar char="•"/>
            </a:pPr>
            <a:r>
              <a:rPr lang="da-DK" dirty="0"/>
              <a:t>Mindstesats</a:t>
            </a:r>
          </a:p>
          <a:p>
            <a:pPr marL="285750" indent="-285750">
              <a:buFont typeface="Arial" panose="020B0604020202020204" pitchFamily="34" charset="0"/>
              <a:buChar char="•"/>
            </a:pPr>
            <a:r>
              <a:rPr lang="da-DK" dirty="0" err="1"/>
              <a:t>Grundsats</a:t>
            </a:r>
            <a:r>
              <a:rPr lang="da-DK" dirty="0"/>
              <a:t> </a:t>
            </a:r>
          </a:p>
          <a:p>
            <a:pPr marL="285750" indent="-285750">
              <a:buFont typeface="Arial" panose="020B0604020202020204" pitchFamily="34" charset="0"/>
              <a:buChar char="•"/>
            </a:pPr>
            <a:r>
              <a:rPr lang="da-DK" dirty="0"/>
              <a:t>Forhøjet sats</a:t>
            </a:r>
          </a:p>
          <a:p>
            <a:endParaRPr lang="da-DK" dirty="0"/>
          </a:p>
          <a:p>
            <a:endParaRPr lang="da-DK" dirty="0"/>
          </a:p>
          <a:p>
            <a:endParaRPr lang="da-DK" dirty="0"/>
          </a:p>
          <a:p>
            <a:endParaRPr lang="da-DK" dirty="0"/>
          </a:p>
          <a:p>
            <a:endParaRPr lang="da-DK" dirty="0"/>
          </a:p>
          <a:p>
            <a:r>
              <a:rPr lang="da-DK" dirty="0"/>
              <a:t>”Skal gøre det nemmere for borgerne at gennemskue, hvad man kan modtage af hjælp.” </a:t>
            </a:r>
          </a:p>
        </p:txBody>
      </p:sp>
      <p:sp>
        <p:nvSpPr>
          <p:cNvPr id="8" name="Shape">
            <a:extLst>
              <a:ext uri="{FF2B5EF4-FFF2-40B4-BE49-F238E27FC236}">
                <a16:creationId xmlns:a16="http://schemas.microsoft.com/office/drawing/2014/main" id="{CB102C29-72F7-F277-4D3E-F66EFEBBBBED}"/>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lang="da-DK" sz="2250" dirty="0"/>
          </a:p>
        </p:txBody>
      </p:sp>
      <p:sp>
        <p:nvSpPr>
          <p:cNvPr id="9" name="Freeform: Shape 32">
            <a:extLst>
              <a:ext uri="{FF2B5EF4-FFF2-40B4-BE49-F238E27FC236}">
                <a16:creationId xmlns:a16="http://schemas.microsoft.com/office/drawing/2014/main" id="{9CAC3830-9563-3864-41AA-50BBCA4631DC}"/>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10" name="Tekstfelt 9">
            <a:extLst>
              <a:ext uri="{FF2B5EF4-FFF2-40B4-BE49-F238E27FC236}">
                <a16:creationId xmlns:a16="http://schemas.microsoft.com/office/drawing/2014/main" id="{1A8B177C-9A4B-CD50-8C95-17EB5A96D7C8}"/>
              </a:ext>
            </a:extLst>
          </p:cNvPr>
          <p:cNvSpPr txBox="1"/>
          <p:nvPr/>
        </p:nvSpPr>
        <p:spPr>
          <a:xfrm>
            <a:off x="8325853" y="2978695"/>
            <a:ext cx="3473115" cy="2923877"/>
          </a:xfrm>
          <a:prstGeom prst="rect">
            <a:avLst/>
          </a:prstGeom>
          <a:noFill/>
        </p:spPr>
        <p:txBody>
          <a:bodyPr wrap="square" rtlCol="0">
            <a:spAutoFit/>
          </a:bodyPr>
          <a:lstStyle/>
          <a:p>
            <a:pPr algn="ctr"/>
            <a:r>
              <a:rPr lang="da-DK" sz="2400" dirty="0"/>
              <a:t>Satser pr. 2024</a:t>
            </a:r>
          </a:p>
          <a:p>
            <a:pPr algn="ctr"/>
            <a:endParaRPr lang="da-DK" sz="2000" dirty="0"/>
          </a:p>
          <a:p>
            <a:pPr algn="ctr"/>
            <a:endParaRPr lang="da-DK" sz="2000" dirty="0"/>
          </a:p>
          <a:p>
            <a:endParaRPr lang="da-DK" sz="2000" dirty="0"/>
          </a:p>
          <a:p>
            <a:r>
              <a:rPr lang="da-DK" sz="2000" dirty="0"/>
              <a:t>Mindstesats:   	6.553   Kr.</a:t>
            </a:r>
          </a:p>
          <a:p>
            <a:endParaRPr lang="da-DK" sz="2000" dirty="0"/>
          </a:p>
          <a:p>
            <a:r>
              <a:rPr lang="da-DK" sz="2000" dirty="0" err="1"/>
              <a:t>Grundsats</a:t>
            </a:r>
            <a:r>
              <a:rPr lang="da-DK" sz="2000" dirty="0"/>
              <a:t>:       	6.955   Kr.</a:t>
            </a:r>
          </a:p>
          <a:p>
            <a:endParaRPr lang="da-DK" sz="2000" dirty="0"/>
          </a:p>
          <a:p>
            <a:r>
              <a:rPr lang="da-DK" sz="2000" dirty="0"/>
              <a:t>Forhøjet sats: 	12.064 Kr.</a:t>
            </a:r>
          </a:p>
        </p:txBody>
      </p:sp>
    </p:spTree>
    <p:extLst>
      <p:ext uri="{BB962C8B-B14F-4D97-AF65-F5344CB8AC3E}">
        <p14:creationId xmlns:p14="http://schemas.microsoft.com/office/powerpoint/2010/main" val="20297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3FA58-B279-62D8-C6A4-6C673EE6588A}"/>
              </a:ext>
            </a:extLst>
          </p:cNvPr>
          <p:cNvSpPr>
            <a:spLocks noGrp="1"/>
          </p:cNvSpPr>
          <p:nvPr>
            <p:ph type="title"/>
          </p:nvPr>
        </p:nvSpPr>
        <p:spPr/>
        <p:txBody>
          <a:bodyPr/>
          <a:lstStyle/>
          <a:p>
            <a:pPr algn="ctr"/>
            <a:r>
              <a:rPr lang="da-DK" dirty="0"/>
              <a:t>Mindstesats</a:t>
            </a:r>
          </a:p>
        </p:txBody>
      </p:sp>
      <p:sp>
        <p:nvSpPr>
          <p:cNvPr id="3" name="Pladsholder til indhold 2">
            <a:extLst>
              <a:ext uri="{FF2B5EF4-FFF2-40B4-BE49-F238E27FC236}">
                <a16:creationId xmlns:a16="http://schemas.microsoft.com/office/drawing/2014/main" id="{8BC019B1-BCD7-36E1-ACE1-CA04F371364B}"/>
              </a:ext>
            </a:extLst>
          </p:cNvPr>
          <p:cNvSpPr>
            <a:spLocks noGrp="1"/>
          </p:cNvSpPr>
          <p:nvPr>
            <p:ph idx="1"/>
          </p:nvPr>
        </p:nvSpPr>
        <p:spPr/>
        <p:txBody>
          <a:bodyPr/>
          <a:lstStyle/>
          <a:p>
            <a:r>
              <a:rPr lang="da-DK" dirty="0"/>
              <a:t>”Mindstesatsen erstatter de nuværende selvforsørgelses- og hjemrejseydelse og overgangsydelser som ydes til personer, der ikke opfylder et opholds- og beskæftigelseskrav.” </a:t>
            </a:r>
          </a:p>
          <a:p>
            <a:endParaRPr lang="da-DK" dirty="0"/>
          </a:p>
          <a:p>
            <a:r>
              <a:rPr lang="da-DK" u="sng" dirty="0"/>
              <a:t>På dansk: </a:t>
            </a:r>
          </a:p>
          <a:p>
            <a:r>
              <a:rPr lang="da-DK" dirty="0"/>
              <a:t>Den erstatter integrationsydelsen, som er niveauet under den normale kontanthjælp som systemet ser ud nu.  </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761E268D-C3D7-EC73-4FA3-135BD50DE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Tree>
    <p:extLst>
      <p:ext uri="{BB962C8B-B14F-4D97-AF65-F5344CB8AC3E}">
        <p14:creationId xmlns:p14="http://schemas.microsoft.com/office/powerpoint/2010/main" val="361148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EF460-DC78-9DEC-06E2-607990BA7F24}"/>
              </a:ext>
            </a:extLst>
          </p:cNvPr>
          <p:cNvSpPr>
            <a:spLocks noGrp="1"/>
          </p:cNvSpPr>
          <p:nvPr>
            <p:ph type="title"/>
          </p:nvPr>
        </p:nvSpPr>
        <p:spPr/>
        <p:txBody>
          <a:bodyPr/>
          <a:lstStyle/>
          <a:p>
            <a:pPr algn="ctr"/>
            <a:r>
              <a:rPr lang="da-DK" dirty="0" err="1"/>
              <a:t>Grundsats</a:t>
            </a:r>
            <a:endParaRPr lang="da-DK" dirty="0"/>
          </a:p>
        </p:txBody>
      </p:sp>
      <p:sp>
        <p:nvSpPr>
          <p:cNvPr id="3" name="Pladsholder til indhold 2">
            <a:extLst>
              <a:ext uri="{FF2B5EF4-FFF2-40B4-BE49-F238E27FC236}">
                <a16:creationId xmlns:a16="http://schemas.microsoft.com/office/drawing/2014/main" id="{A696E6D3-27BD-5585-5AF9-2174DB36142F}"/>
              </a:ext>
            </a:extLst>
          </p:cNvPr>
          <p:cNvSpPr>
            <a:spLocks noGrp="1"/>
          </p:cNvSpPr>
          <p:nvPr>
            <p:ph idx="1"/>
          </p:nvPr>
        </p:nvSpPr>
        <p:spPr/>
        <p:txBody>
          <a:bodyPr>
            <a:normAutofit fontScale="92500" lnSpcReduction="20000"/>
          </a:bodyPr>
          <a:lstStyle/>
          <a:p>
            <a:r>
              <a:rPr lang="da-DK" dirty="0"/>
              <a:t>”Grundsatsen er omtrent på niveau med SU. </a:t>
            </a:r>
          </a:p>
          <a:p>
            <a:r>
              <a:rPr lang="da-DK" dirty="0"/>
              <a:t>Kontanthjælpsmodtagere, der er under 30 år og står uden en uddannelse, har dermed tilskyndelse til at gå i gang med at uddanne sig.”</a:t>
            </a:r>
          </a:p>
          <a:p>
            <a:endParaRPr lang="da-DK" dirty="0"/>
          </a:p>
          <a:p>
            <a:r>
              <a:rPr lang="da-DK" u="sng" dirty="0"/>
              <a:t>På dansk:</a:t>
            </a:r>
          </a:p>
          <a:p>
            <a:r>
              <a:rPr lang="da-DK" dirty="0"/>
              <a:t>Man fortsætter med at presse på for at </a:t>
            </a:r>
            <a:r>
              <a:rPr lang="da-DK" i="1" dirty="0"/>
              <a:t>alle</a:t>
            </a:r>
            <a:r>
              <a:rPr lang="da-DK" dirty="0"/>
              <a:t> unge skal tage en uddannelse. Det gør erhvervsuddannelser mere attraktive da man får elevløn under dele af uddannelsen, som letter statskassen. Derudover er elevlønnen højere end en SU. (5.200,-)</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948EC11A-1755-7555-0820-222A69C87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Tree>
    <p:extLst>
      <p:ext uri="{BB962C8B-B14F-4D97-AF65-F5344CB8AC3E}">
        <p14:creationId xmlns:p14="http://schemas.microsoft.com/office/powerpoint/2010/main" val="403537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15566-6F77-1A95-5034-D10BC857B97E}"/>
              </a:ext>
            </a:extLst>
          </p:cNvPr>
          <p:cNvSpPr>
            <a:spLocks noGrp="1"/>
          </p:cNvSpPr>
          <p:nvPr>
            <p:ph type="title"/>
          </p:nvPr>
        </p:nvSpPr>
        <p:spPr/>
        <p:txBody>
          <a:bodyPr/>
          <a:lstStyle/>
          <a:p>
            <a:pPr algn="ctr"/>
            <a:r>
              <a:rPr lang="da-DK" dirty="0"/>
              <a:t>Forhøjet sats</a:t>
            </a:r>
          </a:p>
        </p:txBody>
      </p:sp>
      <p:sp>
        <p:nvSpPr>
          <p:cNvPr id="3" name="Pladsholder til indhold 2">
            <a:extLst>
              <a:ext uri="{FF2B5EF4-FFF2-40B4-BE49-F238E27FC236}">
                <a16:creationId xmlns:a16="http://schemas.microsoft.com/office/drawing/2014/main" id="{29AF34A4-9C91-E4D1-4ABD-6B98719180F5}"/>
              </a:ext>
            </a:extLst>
          </p:cNvPr>
          <p:cNvSpPr>
            <a:spLocks noGrp="1"/>
          </p:cNvSpPr>
          <p:nvPr>
            <p:ph idx="1"/>
          </p:nvPr>
        </p:nvSpPr>
        <p:spPr/>
        <p:txBody>
          <a:bodyPr>
            <a:normAutofit fontScale="92500" lnSpcReduction="10000"/>
          </a:bodyPr>
          <a:lstStyle/>
          <a:p>
            <a:r>
              <a:rPr lang="da-DK" dirty="0"/>
              <a:t>”Den forhøjede sats er målrettet borgere, som er fyldt 30 år. </a:t>
            </a:r>
          </a:p>
          <a:p>
            <a:r>
              <a:rPr lang="da-DK" dirty="0"/>
              <a:t>25-29-årige vil også kunne modtage den forhøjede sats, hvis de har 2½ års fuldtidsbeskæftigelse inden for en periode på 10 år.”</a:t>
            </a:r>
          </a:p>
          <a:p>
            <a:endParaRPr lang="da-DK" dirty="0"/>
          </a:p>
          <a:p>
            <a:r>
              <a:rPr lang="da-DK" u="sng" dirty="0"/>
              <a:t>På dansk:</a:t>
            </a:r>
          </a:p>
          <a:p>
            <a:r>
              <a:rPr lang="da-DK" dirty="0"/>
              <a:t>Det ændrer grundlæggende ikke på mængden af penge de fleste får udbetalt, i forhold til vores målgruppe, MEN, der er andre områder der kan spille ind, i forhold til det totale beløb. Det kommer vi til. </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0158A112-0079-A3D7-EB79-AF87C0ECC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Tree>
    <p:extLst>
      <p:ext uri="{BB962C8B-B14F-4D97-AF65-F5344CB8AC3E}">
        <p14:creationId xmlns:p14="http://schemas.microsoft.com/office/powerpoint/2010/main" val="357889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E68F9-2997-B9C9-38EA-EB989F6B1565}"/>
              </a:ext>
            </a:extLst>
          </p:cNvPr>
          <p:cNvSpPr>
            <a:spLocks noGrp="1"/>
          </p:cNvSpPr>
          <p:nvPr>
            <p:ph type="title"/>
          </p:nvPr>
        </p:nvSpPr>
        <p:spPr/>
        <p:txBody>
          <a:bodyPr/>
          <a:lstStyle/>
          <a:p>
            <a:pPr algn="ctr"/>
            <a:r>
              <a:rPr lang="da-DK" dirty="0"/>
              <a:t>Afskaffelse</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2A542B23-4A55-3232-BCAA-4943603B7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
        <p:nvSpPr>
          <p:cNvPr id="7" name="Tekstfelt 6">
            <a:extLst>
              <a:ext uri="{FF2B5EF4-FFF2-40B4-BE49-F238E27FC236}">
                <a16:creationId xmlns:a16="http://schemas.microsoft.com/office/drawing/2014/main" id="{99995213-1F12-F9A2-C108-12492128BFC4}"/>
              </a:ext>
            </a:extLst>
          </p:cNvPr>
          <p:cNvSpPr txBox="1"/>
          <p:nvPr/>
        </p:nvSpPr>
        <p:spPr>
          <a:xfrm>
            <a:off x="152400" y="2402959"/>
            <a:ext cx="12039600" cy="4093428"/>
          </a:xfrm>
          <a:prstGeom prst="rect">
            <a:avLst/>
          </a:prstGeom>
          <a:noFill/>
        </p:spPr>
        <p:txBody>
          <a:bodyPr wrap="square" rtlCol="0">
            <a:spAutoFit/>
          </a:bodyPr>
          <a:lstStyle/>
          <a:p>
            <a:r>
              <a:rPr lang="da-DK" sz="2000" dirty="0"/>
              <a:t>Med reformen afskaffer man nogle af de ting der tidligere har gjort systemet komplekst.</a:t>
            </a:r>
          </a:p>
          <a:p>
            <a:endParaRPr lang="da-DK" sz="2000" dirty="0"/>
          </a:p>
          <a:p>
            <a:endParaRPr lang="da-DK" sz="2000" dirty="0"/>
          </a:p>
          <a:p>
            <a:pPr marL="342900" indent="-342900">
              <a:buFont typeface="Arial" panose="020B0604020202020204" pitchFamily="34" charset="0"/>
              <a:buChar char="•"/>
            </a:pPr>
            <a:r>
              <a:rPr lang="da-DK" sz="2000" dirty="0"/>
              <a:t>225-timers reglen</a:t>
            </a:r>
          </a:p>
          <a:p>
            <a:pPr marL="342900" indent="-342900">
              <a:buFont typeface="Arial" panose="020B0604020202020204" pitchFamily="34" charset="0"/>
              <a:buChar char="•"/>
            </a:pPr>
            <a:r>
              <a:rPr lang="da-DK" sz="2000" dirty="0"/>
              <a:t>Kontanthjælpsloftet</a:t>
            </a:r>
          </a:p>
          <a:p>
            <a:pPr marL="342900" indent="-342900">
              <a:buFont typeface="Arial" panose="020B0604020202020204" pitchFamily="34" charset="0"/>
              <a:buChar char="•"/>
            </a:pPr>
            <a:r>
              <a:rPr lang="da-DK" sz="2000" dirty="0"/>
              <a:t>Særlig støtte (§ 34)* </a:t>
            </a:r>
          </a:p>
          <a:p>
            <a:pPr marL="342900" indent="-342900">
              <a:buFont typeface="Arial" panose="020B0604020202020204" pitchFamily="34" charset="0"/>
              <a:buChar char="•"/>
            </a:pPr>
            <a:r>
              <a:rPr lang="da-DK" sz="2000" dirty="0"/>
              <a:t>Diagnosetillæg for U30 (erstattet af et nyt tillæg med skærpede regler.)</a:t>
            </a:r>
          </a:p>
          <a:p>
            <a:pPr marL="342900" indent="-342900">
              <a:buFont typeface="Arial" panose="020B0604020202020204" pitchFamily="34" charset="0"/>
              <a:buChar char="•"/>
            </a:pPr>
            <a:r>
              <a:rPr lang="da-DK" sz="2000" dirty="0"/>
              <a:t>Aktivitetstillæg</a:t>
            </a:r>
          </a:p>
          <a:p>
            <a:pPr marL="342900" indent="-342900">
              <a:buFont typeface="Arial" panose="020B0604020202020204" pitchFamily="34" charset="0"/>
              <a:buChar char="•"/>
            </a:pPr>
            <a:r>
              <a:rPr lang="da-DK" sz="2000" dirty="0"/>
              <a:t>Danskbonus</a:t>
            </a:r>
          </a:p>
          <a:p>
            <a:pPr marL="342900" indent="-342900">
              <a:buFont typeface="Arial" panose="020B0604020202020204" pitchFamily="34" charset="0"/>
              <a:buChar char="•"/>
            </a:pPr>
            <a:endParaRPr lang="da-DK" sz="2000" dirty="0"/>
          </a:p>
          <a:p>
            <a:endParaRPr lang="da-DK" sz="2000" dirty="0"/>
          </a:p>
          <a:p>
            <a:r>
              <a:rPr lang="da-DK" sz="2000" dirty="0"/>
              <a:t>Kontanthjælpsloftet og 225-timersreglen erstattes af ordninger, der har samme sigte – at øge tilskyndelsen til at arbejde – men som gøres mere simple. </a:t>
            </a:r>
          </a:p>
        </p:txBody>
      </p:sp>
    </p:spTree>
    <p:extLst>
      <p:ext uri="{BB962C8B-B14F-4D97-AF65-F5344CB8AC3E}">
        <p14:creationId xmlns:p14="http://schemas.microsoft.com/office/powerpoint/2010/main" val="348602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A48F7-6B8E-0CF2-ED18-98588EFDD5DD}"/>
              </a:ext>
            </a:extLst>
          </p:cNvPr>
          <p:cNvSpPr>
            <a:spLocks noGrp="1"/>
          </p:cNvSpPr>
          <p:nvPr>
            <p:ph type="title"/>
          </p:nvPr>
        </p:nvSpPr>
        <p:spPr>
          <a:xfrm>
            <a:off x="0" y="317814"/>
            <a:ext cx="11630025" cy="1700784"/>
          </a:xfrm>
        </p:spPr>
        <p:txBody>
          <a:bodyPr/>
          <a:lstStyle/>
          <a:p>
            <a:pPr algn="ctr"/>
            <a:r>
              <a:rPr lang="da-DK" dirty="0"/>
              <a:t>Hvad får vi så i stedet?</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F1443F71-AC7A-B4C1-8949-1D678E76D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
        <p:nvSpPr>
          <p:cNvPr id="5" name="Tekstfelt 4">
            <a:extLst>
              <a:ext uri="{FF2B5EF4-FFF2-40B4-BE49-F238E27FC236}">
                <a16:creationId xmlns:a16="http://schemas.microsoft.com/office/drawing/2014/main" id="{55377C5E-CDD4-5802-38B4-E30D78B3DF47}"/>
              </a:ext>
            </a:extLst>
          </p:cNvPr>
          <p:cNvSpPr txBox="1"/>
          <p:nvPr/>
        </p:nvSpPr>
        <p:spPr>
          <a:xfrm>
            <a:off x="129841" y="2443116"/>
            <a:ext cx="12062159" cy="4308872"/>
          </a:xfrm>
          <a:prstGeom prst="rect">
            <a:avLst/>
          </a:prstGeom>
          <a:noFill/>
        </p:spPr>
        <p:txBody>
          <a:bodyPr wrap="square" rtlCol="0">
            <a:spAutoFit/>
          </a:bodyPr>
          <a:lstStyle/>
          <a:p>
            <a:r>
              <a:rPr lang="da-DK" sz="2100" u="sng" dirty="0"/>
              <a:t>Samme tanke som da man lavede det sociale frikort.</a:t>
            </a:r>
          </a:p>
          <a:p>
            <a:endParaRPr lang="da-DK" sz="2100" dirty="0"/>
          </a:p>
          <a:p>
            <a:pPr marL="285750" indent="-285750">
              <a:buFont typeface="Arial" panose="020B0604020202020204" pitchFamily="34" charset="0"/>
              <a:buChar char="•"/>
            </a:pPr>
            <a:r>
              <a:rPr lang="da-DK" sz="2100" dirty="0"/>
              <a:t>Ordningen med at arbejde få timer ved siden af kontanthjælpen kunne meget sjældent betale sig. </a:t>
            </a:r>
          </a:p>
          <a:p>
            <a:pPr marL="285750" indent="-285750">
              <a:buFont typeface="Arial" panose="020B0604020202020204" pitchFamily="34" charset="0"/>
              <a:buChar char="•"/>
            </a:pPr>
            <a:r>
              <a:rPr lang="da-DK" sz="2100" dirty="0"/>
              <a:t>Det var en ordning som var svær at sælge til borgerne, og ofte skete der administrative fejl der gjorde at borgere fik mindre udbetalt i ydelse, da den blev modregnet deres småjob (som blev udbetalt ugen efter ydelsen).</a:t>
            </a:r>
          </a:p>
          <a:p>
            <a:pPr marL="285750" indent="-285750">
              <a:buFont typeface="Arial" panose="020B0604020202020204" pitchFamily="34" charset="0"/>
              <a:buChar char="•"/>
            </a:pPr>
            <a:endParaRPr lang="da-DK" sz="2100" dirty="0"/>
          </a:p>
          <a:p>
            <a:r>
              <a:rPr lang="da-DK" sz="2100" dirty="0"/>
              <a:t>Det nye indkomstfradrag vil betyde, at kontanthjælpsmodtageren og en evt. ægtefælle, der modtager den nye mindstesats eller den nye </a:t>
            </a:r>
            <a:r>
              <a:rPr lang="da-DK" sz="2100" dirty="0" err="1"/>
              <a:t>grundsats</a:t>
            </a:r>
            <a:r>
              <a:rPr lang="da-DK" sz="2100" dirty="0"/>
              <a:t>, får et fribeløb på 5.000 kr. om måneden. Personer på disse satser vil altså kunne arbejde nogen timer om ugen og beholde hver en tjent krone op til 5.000 kr. pr. måned, uden at det påvirker hjælpen. Borgere, der modtager den nye forhøjede sats, vil få et fribeløb på 2.500 kr. om måneden. På den måde kan borgerne øge deres levestandard ved få timers arbejde. </a:t>
            </a:r>
          </a:p>
          <a:p>
            <a:pPr marL="285750" indent="-285750">
              <a:buFont typeface="Arial" panose="020B0604020202020204" pitchFamily="34" charset="0"/>
              <a:buChar char="•"/>
            </a:pPr>
            <a:endParaRPr lang="da-DK" sz="2200" dirty="0"/>
          </a:p>
        </p:txBody>
      </p:sp>
    </p:spTree>
    <p:extLst>
      <p:ext uri="{BB962C8B-B14F-4D97-AF65-F5344CB8AC3E}">
        <p14:creationId xmlns:p14="http://schemas.microsoft.com/office/powerpoint/2010/main" val="171437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4CCCB-CC77-3220-B725-8314D1E6FE10}"/>
              </a:ext>
            </a:extLst>
          </p:cNvPr>
          <p:cNvSpPr>
            <a:spLocks noGrp="1"/>
          </p:cNvSpPr>
          <p:nvPr>
            <p:ph type="title"/>
          </p:nvPr>
        </p:nvSpPr>
        <p:spPr/>
        <p:txBody>
          <a:bodyPr/>
          <a:lstStyle/>
          <a:p>
            <a:pPr algn="ctr"/>
            <a:r>
              <a:rPr lang="da-DK" dirty="0"/>
              <a:t>Boligstøtteloft</a:t>
            </a:r>
          </a:p>
        </p:txBody>
      </p:sp>
      <p:sp>
        <p:nvSpPr>
          <p:cNvPr id="3" name="Pladsholder til indhold 2">
            <a:extLst>
              <a:ext uri="{FF2B5EF4-FFF2-40B4-BE49-F238E27FC236}">
                <a16:creationId xmlns:a16="http://schemas.microsoft.com/office/drawing/2014/main" id="{62A07AA2-F14C-B40A-D7A3-36D1462ADA1A}"/>
              </a:ext>
            </a:extLst>
          </p:cNvPr>
          <p:cNvSpPr>
            <a:spLocks noGrp="1"/>
          </p:cNvSpPr>
          <p:nvPr>
            <p:ph idx="1"/>
          </p:nvPr>
        </p:nvSpPr>
        <p:spPr>
          <a:xfrm>
            <a:off x="169545" y="2374233"/>
            <a:ext cx="10268712" cy="4539914"/>
          </a:xfrm>
        </p:spPr>
        <p:txBody>
          <a:bodyPr>
            <a:normAutofit fontScale="92500" lnSpcReduction="10000"/>
          </a:bodyPr>
          <a:lstStyle/>
          <a:p>
            <a:r>
              <a:rPr lang="da-DK" sz="2200" dirty="0"/>
              <a:t>Da man nu har mulighed for minimum 2.500,- skattefrit oven i sin ydelse (ved at tage et småjob), har man valgt at indføre et loft på boligstøtte.</a:t>
            </a:r>
          </a:p>
          <a:p>
            <a:endParaRPr lang="da-DK" sz="2200" dirty="0"/>
          </a:p>
          <a:p>
            <a:pPr marL="342900" indent="-342900">
              <a:buFont typeface="Arial" panose="020B0604020202020204" pitchFamily="34" charset="0"/>
              <a:buChar char="•"/>
            </a:pPr>
            <a:r>
              <a:rPr lang="da-DK" sz="2200" dirty="0"/>
              <a:t>Boligstøtteloftet vil ligge på 350 kr. om måneden og vil alene gælde samlevende og ægtefæller på den nye forhøjede sats.*</a:t>
            </a:r>
          </a:p>
          <a:p>
            <a:pPr marL="342900" indent="-342900">
              <a:buFont typeface="Arial" panose="020B0604020202020204" pitchFamily="34" charset="0"/>
              <a:buChar char="•"/>
            </a:pPr>
            <a:r>
              <a:rPr lang="da-DK" sz="2200" dirty="0"/>
              <a:t>Det nye boligstøtteloft indeholder kun ét loft, og er derfor mere simpelt end kontanthjælpsloftet, hvor der i dag er 29 forskellige lofter. Modsat kontanthjælpsloftet vil det nye boligstøtteloft heller ikke indgå i et kompliceret samspil med reglerne for arbejdsindkomst og særlig støtte. </a:t>
            </a:r>
          </a:p>
          <a:p>
            <a:endParaRPr lang="da-DK" sz="2200" dirty="0"/>
          </a:p>
          <a:p>
            <a:endParaRPr lang="da-DK" sz="2200" dirty="0"/>
          </a:p>
          <a:p>
            <a:r>
              <a:rPr lang="da-DK" sz="1800" dirty="0"/>
              <a:t>*Der står ikke noget om enlige (indtil videre).</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C39426E3-729B-C6E6-87E2-6A198FA29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860" y="317814"/>
            <a:ext cx="1524003" cy="1524003"/>
          </a:xfrm>
          <a:prstGeom prst="rect">
            <a:avLst/>
          </a:prstGeom>
        </p:spPr>
      </p:pic>
    </p:spTree>
    <p:extLst>
      <p:ext uri="{BB962C8B-B14F-4D97-AF65-F5344CB8AC3E}">
        <p14:creationId xmlns:p14="http://schemas.microsoft.com/office/powerpoint/2010/main" val="303856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33769-1543-55DC-6B1A-FB0DE0DD16DE}"/>
              </a:ext>
            </a:extLst>
          </p:cNvPr>
          <p:cNvSpPr>
            <a:spLocks noGrp="1"/>
          </p:cNvSpPr>
          <p:nvPr>
            <p:ph type="title"/>
          </p:nvPr>
        </p:nvSpPr>
        <p:spPr/>
        <p:txBody>
          <a:bodyPr/>
          <a:lstStyle/>
          <a:p>
            <a:pPr algn="ctr"/>
            <a:r>
              <a:rPr lang="da-DK" dirty="0"/>
              <a:t>Afklaringsret</a:t>
            </a:r>
          </a:p>
        </p:txBody>
      </p:sp>
      <p:sp>
        <p:nvSpPr>
          <p:cNvPr id="3" name="Pladsholder til indhold 2">
            <a:extLst>
              <a:ext uri="{FF2B5EF4-FFF2-40B4-BE49-F238E27FC236}">
                <a16:creationId xmlns:a16="http://schemas.microsoft.com/office/drawing/2014/main" id="{37AEBDC2-7252-82F0-E7B3-C0E9610E6ABF}"/>
              </a:ext>
            </a:extLst>
          </p:cNvPr>
          <p:cNvSpPr>
            <a:spLocks noGrp="1"/>
          </p:cNvSpPr>
          <p:nvPr>
            <p:ph idx="1"/>
          </p:nvPr>
        </p:nvSpPr>
        <p:spPr>
          <a:xfrm>
            <a:off x="101546" y="2692026"/>
            <a:ext cx="11985859" cy="3593592"/>
          </a:xfrm>
        </p:spPr>
        <p:txBody>
          <a:bodyPr>
            <a:normAutofit lnSpcReduction="10000"/>
          </a:bodyPr>
          <a:lstStyle/>
          <a:p>
            <a:r>
              <a:rPr lang="da-DK" sz="2200" dirty="0"/>
              <a:t>Et nyt kontanthjælpssystem skal i højere grad understøtte, at hjælpen har et midlertidigt sigte. Man ønsker at tage særlig hånd om borgere i kontanthjælpssystemet, som er udsatte og sårbare. </a:t>
            </a:r>
          </a:p>
          <a:p>
            <a:endParaRPr lang="da-DK" sz="2200" dirty="0"/>
          </a:p>
          <a:p>
            <a:r>
              <a:rPr lang="da-DK" sz="2200" dirty="0"/>
              <a:t>Afklaringsret for alle aktivitetsparate kontanthjælpsmodtagere fyldt 30 år, når de har været i kontanthjælpssystemet i to år. (Tværfagligt).</a:t>
            </a:r>
          </a:p>
          <a:p>
            <a:endParaRPr lang="da-DK" sz="2200" dirty="0"/>
          </a:p>
          <a:p>
            <a:r>
              <a:rPr lang="da-DK" sz="2200" dirty="0"/>
              <a:t>Afklaringsretten vil gælde for borgere fyldt 30 år, som ikke er omfattet af reglerne om selvforsørgelses- og hjemrejseprogrammet efter integrationsloven. (Mindstesats-borgere). </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4A0286C9-0612-F5F4-909A-6C305FDA3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Tree>
    <p:extLst>
      <p:ext uri="{BB962C8B-B14F-4D97-AF65-F5344CB8AC3E}">
        <p14:creationId xmlns:p14="http://schemas.microsoft.com/office/powerpoint/2010/main" val="333742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48A34-9338-0ADC-1691-FAC736304F88}"/>
              </a:ext>
            </a:extLst>
          </p:cNvPr>
          <p:cNvSpPr>
            <a:spLocks noGrp="1"/>
          </p:cNvSpPr>
          <p:nvPr>
            <p:ph type="title"/>
          </p:nvPr>
        </p:nvSpPr>
        <p:spPr/>
        <p:txBody>
          <a:bodyPr/>
          <a:lstStyle/>
          <a:p>
            <a:pPr algn="ctr"/>
            <a:r>
              <a:rPr lang="da-DK" dirty="0"/>
              <a:t>Afklaringsret</a:t>
            </a:r>
          </a:p>
        </p:txBody>
      </p:sp>
      <p:sp>
        <p:nvSpPr>
          <p:cNvPr id="3" name="Pladsholder til indhold 2">
            <a:extLst>
              <a:ext uri="{FF2B5EF4-FFF2-40B4-BE49-F238E27FC236}">
                <a16:creationId xmlns:a16="http://schemas.microsoft.com/office/drawing/2014/main" id="{EF9229E4-8BBD-EBA5-DC1B-CE5E5A6BA2D6}"/>
              </a:ext>
            </a:extLst>
          </p:cNvPr>
          <p:cNvSpPr>
            <a:spLocks noGrp="1"/>
          </p:cNvSpPr>
          <p:nvPr>
            <p:ph idx="1"/>
          </p:nvPr>
        </p:nvSpPr>
        <p:spPr>
          <a:xfrm>
            <a:off x="72189" y="2366211"/>
            <a:ext cx="12119811" cy="4491789"/>
          </a:xfrm>
        </p:spPr>
        <p:txBody>
          <a:bodyPr>
            <a:normAutofit fontScale="92500" lnSpcReduction="20000"/>
          </a:bodyPr>
          <a:lstStyle/>
          <a:p>
            <a:r>
              <a:rPr lang="da-DK" u="sng" dirty="0"/>
              <a:t>Ministeriet siger:</a:t>
            </a:r>
          </a:p>
          <a:p>
            <a:r>
              <a:rPr lang="da-DK" dirty="0"/>
              <a:t>Afklaringsretten skal understøtte, at kontanthjælpen har et midlertidigt sigte, samt at borgere, som er udsatte og har problemer ud over ledighed, oplever progression i deres situation. Det er op til den enkelte kommune at tilrettelægge rammerne for afklaringen. Herunder at vurdere behovet for at inddrage andre fagligheder end den beskæftigelsesrettede. Afklaringsretten skal dog bestå af: </a:t>
            </a:r>
            <a:endParaRPr lang="da-DK" u="sng" dirty="0"/>
          </a:p>
          <a:p>
            <a:r>
              <a:rPr lang="da-DK" dirty="0"/>
              <a:t>En vurdering af, om borgerens sag skal behandles i rehabiliteringsteamet med henblik på at vurdere, om borgeren er i målgruppen for ressourceforløb, fleksjob og førtidspension efter gældende regler. </a:t>
            </a:r>
          </a:p>
          <a:p>
            <a:endParaRPr lang="da-DK" dirty="0"/>
          </a:p>
          <a:p>
            <a:r>
              <a:rPr lang="da-DK" dirty="0"/>
              <a:t>En stillingtagen til, hvilken indsats, der kan iværksættes for borgeren, hvis borgeren fortsat skal være i kontanthjælpssystemet. </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023AA62B-3100-3E04-2D79-4A1A2BC96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639" y="317500"/>
            <a:ext cx="1524003" cy="1524003"/>
          </a:xfrm>
          <a:prstGeom prst="rect">
            <a:avLst/>
          </a:prstGeom>
        </p:spPr>
      </p:pic>
    </p:spTree>
    <p:extLst>
      <p:ext uri="{BB962C8B-B14F-4D97-AF65-F5344CB8AC3E}">
        <p14:creationId xmlns:p14="http://schemas.microsoft.com/office/powerpoint/2010/main" val="18743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D94B8-10AC-8AFD-4F99-D3B493B5D2FA}"/>
              </a:ext>
            </a:extLst>
          </p:cNvPr>
          <p:cNvSpPr>
            <a:spLocks noGrp="1"/>
          </p:cNvSpPr>
          <p:nvPr>
            <p:ph type="title"/>
          </p:nvPr>
        </p:nvSpPr>
        <p:spPr>
          <a:xfrm>
            <a:off x="0" y="317814"/>
            <a:ext cx="12192000" cy="1700784"/>
          </a:xfrm>
        </p:spPr>
        <p:txBody>
          <a:bodyPr/>
          <a:lstStyle/>
          <a:p>
            <a:pPr algn="ctr"/>
            <a:r>
              <a:rPr lang="da-DK" dirty="0"/>
              <a:t>BISIDDEROPFØLGNING</a:t>
            </a:r>
          </a:p>
        </p:txBody>
      </p:sp>
      <p:pic>
        <p:nvPicPr>
          <p:cNvPr id="5" name="Pladsholder til indhold 4" descr="Et billede, der indeholder tekst, emblem, symbol, cirkel&#10;&#10;Automatisk genereret beskrivelse">
            <a:extLst>
              <a:ext uri="{FF2B5EF4-FFF2-40B4-BE49-F238E27FC236}">
                <a16:creationId xmlns:a16="http://schemas.microsoft.com/office/drawing/2014/main" id="{50A7FF17-B780-6E5D-51FA-520F76775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0449" y="317814"/>
            <a:ext cx="1524003" cy="1524003"/>
          </a:xfrm>
        </p:spPr>
      </p:pic>
      <p:sp>
        <p:nvSpPr>
          <p:cNvPr id="6" name="Pladsholder til tekst 5">
            <a:extLst>
              <a:ext uri="{FF2B5EF4-FFF2-40B4-BE49-F238E27FC236}">
                <a16:creationId xmlns:a16="http://schemas.microsoft.com/office/drawing/2014/main" id="{800509F6-BFA0-2A6F-107F-031007CF3DA4}"/>
              </a:ext>
            </a:extLst>
          </p:cNvPr>
          <p:cNvSpPr txBox="1">
            <a:spLocks/>
          </p:cNvSpPr>
          <p:nvPr/>
        </p:nvSpPr>
        <p:spPr>
          <a:xfrm>
            <a:off x="-1" y="2495550"/>
            <a:ext cx="12191999" cy="4362450"/>
          </a:xfrm>
          <a:prstGeom prst="rect">
            <a:avLst/>
          </a:prstGeom>
        </p:spPr>
        <p:txBody>
          <a:bodyPr rtlCol="0"/>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200" dirty="0"/>
              <a:t>Velkomst </a:t>
            </a:r>
            <a:r>
              <a:rPr lang="da-DK" sz="1800" dirty="0"/>
              <a:t>											10:30</a:t>
            </a:r>
          </a:p>
          <a:p>
            <a:r>
              <a:rPr lang="da-DK" sz="1800" dirty="0"/>
              <a:t>Erfaringsudveksling &amp; bisidder-gentagelse 								11:00</a:t>
            </a:r>
          </a:p>
          <a:p>
            <a:r>
              <a:rPr lang="da-DK" sz="1800" b="1" dirty="0">
                <a:solidFill>
                  <a:srgbClr val="CC0000"/>
                </a:solidFill>
                <a:effectLst>
                  <a:outerShdw blurRad="38100" dist="38100" dir="2700000" algn="tl">
                    <a:srgbClr val="000000">
                      <a:alpha val="43137"/>
                    </a:srgbClr>
                  </a:outerShdw>
                </a:effectLst>
              </a:rPr>
              <a:t>Frokost </a:t>
            </a:r>
            <a:r>
              <a:rPr lang="da-DK" sz="1800" dirty="0"/>
              <a:t>												12:00</a:t>
            </a:r>
          </a:p>
          <a:p>
            <a:r>
              <a:rPr lang="da-DK" sz="1800" dirty="0"/>
              <a:t>Kontanthjælpsreform 										12:45</a:t>
            </a:r>
          </a:p>
          <a:p>
            <a:r>
              <a:rPr lang="da-DK" sz="1800" b="1" dirty="0">
                <a:solidFill>
                  <a:srgbClr val="CC0000"/>
                </a:solidFill>
                <a:effectLst>
                  <a:outerShdw blurRad="38100" dist="38100" dir="2700000" algn="tl">
                    <a:srgbClr val="000000">
                      <a:alpha val="43137"/>
                    </a:srgbClr>
                  </a:outerShdw>
                </a:effectLst>
              </a:rPr>
              <a:t>Pause 	</a:t>
            </a:r>
            <a:r>
              <a:rPr lang="da-DK" sz="1800" dirty="0"/>
              <a:t>											13:15</a:t>
            </a:r>
          </a:p>
          <a:p>
            <a:r>
              <a:rPr lang="da-DK" sz="1800" dirty="0"/>
              <a:t>Kontanthjælpsreform fortsat 									13:30</a:t>
            </a:r>
          </a:p>
          <a:p>
            <a:r>
              <a:rPr lang="da-DK" sz="1800" b="1" dirty="0">
                <a:solidFill>
                  <a:srgbClr val="CC0000"/>
                </a:solidFill>
                <a:effectLst>
                  <a:outerShdw blurRad="38100" dist="38100" dir="2700000" algn="tl">
                    <a:srgbClr val="000000">
                      <a:alpha val="43137"/>
                    </a:srgbClr>
                  </a:outerShdw>
                </a:effectLst>
              </a:rPr>
              <a:t>Eftermiddagskaffe </a:t>
            </a:r>
            <a:r>
              <a:rPr lang="da-DK" sz="1800" dirty="0"/>
              <a:t>										14:00</a:t>
            </a:r>
          </a:p>
          <a:p>
            <a:r>
              <a:rPr lang="da-DK" sz="1800" dirty="0"/>
              <a:t>Hjemløsereformen &amp; hvad ser vi nu/opsamling 							14:20</a:t>
            </a:r>
          </a:p>
          <a:p>
            <a:r>
              <a:rPr lang="da-DK" sz="1800" b="1" dirty="0">
                <a:solidFill>
                  <a:srgbClr val="CC0000"/>
                </a:solidFill>
                <a:effectLst>
                  <a:outerShdw blurRad="38100" dist="38100" dir="2700000" algn="tl">
                    <a:srgbClr val="000000">
                      <a:alpha val="43137"/>
                    </a:srgbClr>
                  </a:outerShdw>
                </a:effectLst>
              </a:rPr>
              <a:t>Tak for i dag! 	</a:t>
            </a:r>
            <a:r>
              <a:rPr lang="da-DK" sz="1800" dirty="0"/>
              <a:t>										15:00</a:t>
            </a:r>
          </a:p>
          <a:p>
            <a:endParaRPr lang="da-DK" sz="1800" dirty="0"/>
          </a:p>
        </p:txBody>
      </p:sp>
    </p:spTree>
    <p:extLst>
      <p:ext uri="{BB962C8B-B14F-4D97-AF65-F5344CB8AC3E}">
        <p14:creationId xmlns:p14="http://schemas.microsoft.com/office/powerpoint/2010/main" val="15095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81488-BCE5-1FCF-1A00-FB3AA69658E9}"/>
              </a:ext>
            </a:extLst>
          </p:cNvPr>
          <p:cNvSpPr>
            <a:spLocks noGrp="1"/>
          </p:cNvSpPr>
          <p:nvPr>
            <p:ph type="title"/>
          </p:nvPr>
        </p:nvSpPr>
        <p:spPr/>
        <p:txBody>
          <a:bodyPr>
            <a:normAutofit/>
          </a:bodyPr>
          <a:lstStyle/>
          <a:p>
            <a:pPr algn="ctr"/>
            <a:r>
              <a:rPr lang="da-DK" dirty="0"/>
              <a:t>Medicin</a:t>
            </a:r>
            <a:endParaRPr lang="da-DK" sz="4000" dirty="0"/>
          </a:p>
        </p:txBody>
      </p:sp>
      <p:sp>
        <p:nvSpPr>
          <p:cNvPr id="3" name="Pladsholder til indhold 2">
            <a:extLst>
              <a:ext uri="{FF2B5EF4-FFF2-40B4-BE49-F238E27FC236}">
                <a16:creationId xmlns:a16="http://schemas.microsoft.com/office/drawing/2014/main" id="{D4EDF377-620F-07FB-1446-A094AAE0BD71}"/>
              </a:ext>
            </a:extLst>
          </p:cNvPr>
          <p:cNvSpPr>
            <a:spLocks noGrp="1"/>
          </p:cNvSpPr>
          <p:nvPr>
            <p:ph idx="1"/>
          </p:nvPr>
        </p:nvSpPr>
        <p:spPr>
          <a:xfrm>
            <a:off x="0" y="2675983"/>
            <a:ext cx="12192000" cy="3593592"/>
          </a:xfrm>
        </p:spPr>
        <p:txBody>
          <a:bodyPr>
            <a:normAutofit/>
          </a:bodyPr>
          <a:lstStyle/>
          <a:p>
            <a:r>
              <a:rPr lang="da-DK" sz="2200" dirty="0"/>
              <a:t>”Borgere i kontanthjælpssystemet kan i dag opleve, at de har svært ved at få råd til den nødvendige medicin, fordi de ikke har kendskab eller ressourcer til at ansøge om tilskud efter gældende regler.”</a:t>
            </a:r>
          </a:p>
          <a:p>
            <a:endParaRPr lang="da-DK" sz="2200" dirty="0"/>
          </a:p>
          <a:p>
            <a:r>
              <a:rPr lang="da-DK" sz="2200" dirty="0"/>
              <a:t>Der indføres et tilskud, som dækker</a:t>
            </a:r>
            <a:r>
              <a:rPr lang="da-DK" sz="2200" u="sng" dirty="0"/>
              <a:t> hele </a:t>
            </a:r>
            <a:r>
              <a:rPr lang="da-DK" sz="2200" dirty="0"/>
              <a:t>egenbetalingen for medicin, der er tilskudsberettiget efter sundhedsloven. Tilskuddet gives til borgere, som har været i kontanthjælpssystemet i mindst 12 måneder inden for de seneste 18 måneder. </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E5B7A3AA-BC29-17CD-B8C1-62BD6510F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6830" y="317814"/>
            <a:ext cx="1524003" cy="1524003"/>
          </a:xfrm>
          <a:prstGeom prst="rect">
            <a:avLst/>
          </a:prstGeom>
        </p:spPr>
      </p:pic>
    </p:spTree>
    <p:extLst>
      <p:ext uri="{BB962C8B-B14F-4D97-AF65-F5344CB8AC3E}">
        <p14:creationId xmlns:p14="http://schemas.microsoft.com/office/powerpoint/2010/main" val="145293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DDB02-EA69-82BB-3EF4-E2A14630A623}"/>
              </a:ext>
            </a:extLst>
          </p:cNvPr>
          <p:cNvSpPr>
            <a:spLocks noGrp="1"/>
          </p:cNvSpPr>
          <p:nvPr>
            <p:ph type="title"/>
          </p:nvPr>
        </p:nvSpPr>
        <p:spPr>
          <a:xfrm>
            <a:off x="0" y="317814"/>
            <a:ext cx="11502189" cy="1700784"/>
          </a:xfrm>
        </p:spPr>
        <p:txBody>
          <a:bodyPr>
            <a:normAutofit/>
          </a:bodyPr>
          <a:lstStyle/>
          <a:p>
            <a:pPr algn="ctr"/>
            <a:r>
              <a:rPr lang="da-DK" sz="5900" dirty="0"/>
              <a:t>Den Blandede landhandel</a:t>
            </a:r>
          </a:p>
        </p:txBody>
      </p:sp>
      <p:sp>
        <p:nvSpPr>
          <p:cNvPr id="3" name="Pladsholder til indhold 2">
            <a:extLst>
              <a:ext uri="{FF2B5EF4-FFF2-40B4-BE49-F238E27FC236}">
                <a16:creationId xmlns:a16="http://schemas.microsoft.com/office/drawing/2014/main" id="{86527E8A-9962-AD4E-E93C-EBDA65E57039}"/>
              </a:ext>
            </a:extLst>
          </p:cNvPr>
          <p:cNvSpPr>
            <a:spLocks noGrp="1"/>
          </p:cNvSpPr>
          <p:nvPr>
            <p:ph idx="1"/>
          </p:nvPr>
        </p:nvSpPr>
        <p:spPr>
          <a:xfrm>
            <a:off x="80210" y="2294021"/>
            <a:ext cx="12111789" cy="4563979"/>
          </a:xfrm>
        </p:spPr>
        <p:txBody>
          <a:bodyPr/>
          <a:lstStyle/>
          <a:p>
            <a:r>
              <a:rPr lang="da-DK" u="sng" dirty="0"/>
              <a:t>Formuegrænsen: </a:t>
            </a:r>
          </a:p>
          <a:p>
            <a:r>
              <a:rPr lang="da-DK" dirty="0"/>
              <a:t>Hæves fra 10.000 kr. til 15.000,-</a:t>
            </a:r>
          </a:p>
          <a:p>
            <a:endParaRPr lang="da-DK" dirty="0"/>
          </a:p>
          <a:p>
            <a:r>
              <a:rPr lang="da-DK" u="sng" dirty="0"/>
              <a:t>Pensionsregler:</a:t>
            </a:r>
          </a:p>
          <a:p>
            <a:r>
              <a:rPr lang="da-DK" dirty="0"/>
              <a:t>Man ophæver kravet om, at borgere i kontanthjælpssystemet skal hæve pensionsopsparinger med tilbagekøbsret, hvis pensionsopsparingen er indbetalt af arbejdsgiver som led i en obligatorisk pensionsordning. På den måde får borgerne bedre muligheder for at fastholde deres pensionsopsparing – også selvom de skulle få brug for hjælp i kontanthjælpssystemet.</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BFB2B6FF-6D11-8ACF-6D69-CF03533B9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6830" y="317814"/>
            <a:ext cx="1524003" cy="1524003"/>
          </a:xfrm>
          <a:prstGeom prst="rect">
            <a:avLst/>
          </a:prstGeom>
        </p:spPr>
      </p:pic>
    </p:spTree>
    <p:extLst>
      <p:ext uri="{BB962C8B-B14F-4D97-AF65-F5344CB8AC3E}">
        <p14:creationId xmlns:p14="http://schemas.microsoft.com/office/powerpoint/2010/main" val="151984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103F3D-AF2A-F8F4-FCE0-CFCB04C3C51E}"/>
              </a:ext>
            </a:extLst>
          </p:cNvPr>
          <p:cNvSpPr>
            <a:spLocks noGrp="1"/>
          </p:cNvSpPr>
          <p:nvPr>
            <p:ph type="title"/>
          </p:nvPr>
        </p:nvSpPr>
        <p:spPr>
          <a:xfrm>
            <a:off x="960120" y="317814"/>
            <a:ext cx="10268712" cy="1700784"/>
          </a:xfrm>
        </p:spPr>
        <p:txBody>
          <a:bodyPr>
            <a:normAutofit/>
          </a:bodyPr>
          <a:lstStyle/>
          <a:p>
            <a:r>
              <a:rPr lang="da-DK"/>
              <a:t>En lille observation</a:t>
            </a:r>
          </a:p>
        </p:txBody>
      </p:sp>
      <p:sp>
        <p:nvSpPr>
          <p:cNvPr id="25" name="Rectangle 24">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F682B384-EB1A-BF33-AE43-C4B792D4A2B2}"/>
              </a:ext>
            </a:extLst>
          </p:cNvPr>
          <p:cNvSpPr>
            <a:spLocks noGrp="1"/>
          </p:cNvSpPr>
          <p:nvPr>
            <p:ph idx="1"/>
          </p:nvPr>
        </p:nvSpPr>
        <p:spPr>
          <a:xfrm>
            <a:off x="352425" y="2654536"/>
            <a:ext cx="4301871" cy="3258102"/>
          </a:xfrm>
        </p:spPr>
        <p:txBody>
          <a:bodyPr>
            <a:normAutofit lnSpcReduction="10000"/>
          </a:bodyPr>
          <a:lstStyle/>
          <a:p>
            <a:pPr>
              <a:lnSpc>
                <a:spcPct val="91000"/>
              </a:lnSpc>
            </a:pPr>
            <a:r>
              <a:rPr lang="da-DK" b="0" i="1" dirty="0">
                <a:effectLst>
                  <a:outerShdw blurRad="38100" dist="38100" dir="2700000" algn="tl">
                    <a:srgbClr val="000000">
                      <a:alpha val="43137"/>
                    </a:srgbClr>
                  </a:outerShdw>
                </a:effectLst>
                <a:latin typeface="+mj-lt"/>
              </a:rPr>
              <a:t>”Beskæftigelsen i Danmark er historisk høj, og det skal vi udnytte til at få endnu flere med, som ellers har haft svært ved at komme ind på arbejdsmarkedet.” </a:t>
            </a:r>
          </a:p>
          <a:p>
            <a:pPr>
              <a:lnSpc>
                <a:spcPct val="91000"/>
              </a:lnSpc>
            </a:pPr>
            <a:endParaRPr lang="da-DK" b="0" i="1" dirty="0">
              <a:effectLst>
                <a:outerShdw blurRad="38100" dist="38100" dir="2700000" algn="tl">
                  <a:srgbClr val="000000">
                    <a:alpha val="43137"/>
                  </a:srgbClr>
                </a:outerShdw>
              </a:effectLst>
              <a:latin typeface="+mj-lt"/>
            </a:endParaRPr>
          </a:p>
          <a:p>
            <a:pPr>
              <a:lnSpc>
                <a:spcPct val="91000"/>
              </a:lnSpc>
            </a:pPr>
            <a:r>
              <a:rPr lang="da-DK" dirty="0">
                <a:effectLst>
                  <a:outerShdw blurRad="38100" dist="38100" dir="2700000" algn="tl">
                    <a:srgbClr val="000000">
                      <a:alpha val="43137"/>
                    </a:srgbClr>
                  </a:outerShdw>
                </a:effectLst>
                <a:latin typeface="+mj-lt"/>
              </a:rPr>
              <a:t>- Jakob </a:t>
            </a:r>
            <a:r>
              <a:rPr lang="da-DK" dirty="0" err="1">
                <a:effectLst>
                  <a:outerShdw blurRad="38100" dist="38100" dir="2700000" algn="tl">
                    <a:srgbClr val="000000">
                      <a:alpha val="43137"/>
                    </a:srgbClr>
                  </a:outerShdw>
                </a:effectLst>
                <a:latin typeface="+mj-lt"/>
              </a:rPr>
              <a:t>Elleman-Jensen</a:t>
            </a:r>
            <a:endParaRPr lang="da-DK" dirty="0">
              <a:effectLst>
                <a:outerShdw blurRad="38100" dist="38100" dir="2700000" algn="tl">
                  <a:srgbClr val="000000">
                    <a:alpha val="43137"/>
                  </a:srgbClr>
                </a:outerShdw>
              </a:effectLst>
              <a:latin typeface="+mj-lt"/>
            </a:endParaRPr>
          </a:p>
        </p:txBody>
      </p:sp>
      <p:pic>
        <p:nvPicPr>
          <p:cNvPr id="6" name="Billede 5" descr="Et billede, der indeholder Ansigt, person, tøj, slips&#10;&#10;Automatisk genereret beskrivelse">
            <a:extLst>
              <a:ext uri="{FF2B5EF4-FFF2-40B4-BE49-F238E27FC236}">
                <a16:creationId xmlns:a16="http://schemas.microsoft.com/office/drawing/2014/main" id="{DF46E72B-96A8-EF14-498E-FFB3EA2CE536}"/>
              </a:ext>
            </a:extLst>
          </p:cNvPr>
          <p:cNvPicPr>
            <a:picLocks noChangeAspect="1"/>
          </p:cNvPicPr>
          <p:nvPr/>
        </p:nvPicPr>
        <p:blipFill rotWithShape="1">
          <a:blip r:embed="rId2">
            <a:extLst>
              <a:ext uri="{28A0092B-C50C-407E-A947-70E740481C1C}">
                <a14:useLocalDpi xmlns:a14="http://schemas.microsoft.com/office/drawing/2010/main" val="0"/>
              </a:ext>
            </a:extLst>
          </a:blip>
          <a:srcRect l="2003" r="10999" b="-5"/>
          <a:stretch/>
        </p:blipFill>
        <p:spPr>
          <a:xfrm>
            <a:off x="8753856" y="2264989"/>
            <a:ext cx="3438144" cy="3952185"/>
          </a:xfrm>
          <a:prstGeom prst="rect">
            <a:avLst/>
          </a:prstGeom>
        </p:spPr>
      </p:pic>
      <p:pic>
        <p:nvPicPr>
          <p:cNvPr id="12" name="Billede 11" descr="Et billede, der indeholder tekst, emblem, symbol, cirkel&#10;&#10;Automatisk genereret beskrivelse">
            <a:extLst>
              <a:ext uri="{FF2B5EF4-FFF2-40B4-BE49-F238E27FC236}">
                <a16:creationId xmlns:a16="http://schemas.microsoft.com/office/drawing/2014/main" id="{222D5A6C-1C63-1B14-6A89-B3B703A70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5651" y="317814"/>
            <a:ext cx="1524003" cy="1524003"/>
          </a:xfrm>
          <a:prstGeom prst="rect">
            <a:avLst/>
          </a:prstGeom>
        </p:spPr>
      </p:pic>
    </p:spTree>
    <p:extLst>
      <p:ext uri="{BB962C8B-B14F-4D97-AF65-F5344CB8AC3E}">
        <p14:creationId xmlns:p14="http://schemas.microsoft.com/office/powerpoint/2010/main" val="369338707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103F3D-AF2A-F8F4-FCE0-CFCB04C3C51E}"/>
              </a:ext>
            </a:extLst>
          </p:cNvPr>
          <p:cNvSpPr>
            <a:spLocks noGrp="1"/>
          </p:cNvSpPr>
          <p:nvPr>
            <p:ph type="title"/>
          </p:nvPr>
        </p:nvSpPr>
        <p:spPr>
          <a:xfrm>
            <a:off x="960120" y="317814"/>
            <a:ext cx="10268712" cy="1700784"/>
          </a:xfrm>
        </p:spPr>
        <p:txBody>
          <a:bodyPr>
            <a:normAutofit/>
          </a:bodyPr>
          <a:lstStyle/>
          <a:p>
            <a:r>
              <a:rPr lang="da-DK"/>
              <a:t>En lille observation</a:t>
            </a:r>
          </a:p>
        </p:txBody>
      </p:sp>
      <p:sp>
        <p:nvSpPr>
          <p:cNvPr id="25" name="Rectangle 24">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Billede 11" descr="Et billede, der indeholder tekst, emblem, symbol, cirkel&#10;&#10;Automatisk genereret beskrivelse">
            <a:extLst>
              <a:ext uri="{FF2B5EF4-FFF2-40B4-BE49-F238E27FC236}">
                <a16:creationId xmlns:a16="http://schemas.microsoft.com/office/drawing/2014/main" id="{222D5A6C-1C63-1B14-6A89-B3B703A70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651" y="317814"/>
            <a:ext cx="1524003" cy="1524003"/>
          </a:xfrm>
          <a:prstGeom prst="rect">
            <a:avLst/>
          </a:prstGeom>
        </p:spPr>
      </p:pic>
      <p:sp>
        <p:nvSpPr>
          <p:cNvPr id="7" name="Pladsholder til indhold 2">
            <a:extLst>
              <a:ext uri="{FF2B5EF4-FFF2-40B4-BE49-F238E27FC236}">
                <a16:creationId xmlns:a16="http://schemas.microsoft.com/office/drawing/2014/main" id="{FD6F78CA-E17B-30F9-1BA5-8C36F014E959}"/>
              </a:ext>
            </a:extLst>
          </p:cNvPr>
          <p:cNvSpPr txBox="1">
            <a:spLocks/>
          </p:cNvSpPr>
          <p:nvPr/>
        </p:nvSpPr>
        <p:spPr>
          <a:xfrm>
            <a:off x="350839" y="2657474"/>
            <a:ext cx="4602162" cy="355970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i="1" dirty="0">
                <a:effectLst>
                  <a:outerShdw blurRad="38100" dist="38100" dir="2700000" algn="tl">
                    <a:srgbClr val="000000">
                      <a:alpha val="43137"/>
                    </a:srgbClr>
                  </a:outerShdw>
                </a:effectLst>
                <a:latin typeface="+mj-lt"/>
              </a:rPr>
              <a:t>”Aftalen om et nyt kontanthjælpssystem øger samlet set arbejdsudbuddet med 750 fuldtidspersoner fuldt indfaset.”</a:t>
            </a:r>
          </a:p>
          <a:p>
            <a:endParaRPr lang="da-DK" dirty="0">
              <a:effectLst>
                <a:outerShdw blurRad="38100" dist="38100" dir="2700000" algn="tl">
                  <a:srgbClr val="000000">
                    <a:alpha val="43137"/>
                  </a:srgbClr>
                </a:outerShdw>
              </a:effectLst>
              <a:latin typeface="+mj-lt"/>
            </a:endParaRPr>
          </a:p>
          <a:p>
            <a:endParaRPr lang="da-DK" dirty="0">
              <a:effectLst>
                <a:outerShdw blurRad="38100" dist="38100" dir="2700000" algn="tl">
                  <a:srgbClr val="000000">
                    <a:alpha val="43137"/>
                  </a:srgbClr>
                </a:outerShdw>
              </a:effectLst>
              <a:latin typeface="+mj-lt"/>
            </a:endParaRPr>
          </a:p>
          <a:p>
            <a:r>
              <a:rPr lang="da-DK" dirty="0"/>
              <a:t>- Beskæftigelsesministeriet</a:t>
            </a:r>
          </a:p>
        </p:txBody>
      </p:sp>
      <p:pic>
        <p:nvPicPr>
          <p:cNvPr id="14" name="Billede 13" descr="Et billede, der indeholder tøj, Ansigt, person, jakkesæt&#10;&#10;Automatisk genereret beskrivelse">
            <a:extLst>
              <a:ext uri="{FF2B5EF4-FFF2-40B4-BE49-F238E27FC236}">
                <a16:creationId xmlns:a16="http://schemas.microsoft.com/office/drawing/2014/main" id="{4E1DE45F-B57A-9CF0-DA44-B08EA2BC5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9722" y="2264989"/>
            <a:ext cx="6769227" cy="3952189"/>
          </a:xfrm>
          <a:prstGeom prst="rect">
            <a:avLst/>
          </a:prstGeom>
        </p:spPr>
      </p:pic>
    </p:spTree>
    <p:extLst>
      <p:ext uri="{BB962C8B-B14F-4D97-AF65-F5344CB8AC3E}">
        <p14:creationId xmlns:p14="http://schemas.microsoft.com/office/powerpoint/2010/main" val="416598767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A9DE-CC7C-5B20-A0DF-C27483E45328}"/>
              </a:ext>
            </a:extLst>
          </p:cNvPr>
          <p:cNvSpPr>
            <a:spLocks noGrp="1"/>
          </p:cNvSpPr>
          <p:nvPr>
            <p:ph type="title"/>
          </p:nvPr>
        </p:nvSpPr>
        <p:spPr/>
        <p:txBody>
          <a:bodyPr/>
          <a:lstStyle/>
          <a:p>
            <a:pPr algn="ctr"/>
            <a:r>
              <a:rPr lang="da-DK" dirty="0" err="1"/>
              <a:t>EFTERmiddagskaffe</a:t>
            </a:r>
            <a:endParaRPr lang="da-DK" dirty="0"/>
          </a:p>
        </p:txBody>
      </p:sp>
      <p:sp>
        <p:nvSpPr>
          <p:cNvPr id="3" name="Pladsholder til indhold 2">
            <a:extLst>
              <a:ext uri="{FF2B5EF4-FFF2-40B4-BE49-F238E27FC236}">
                <a16:creationId xmlns:a16="http://schemas.microsoft.com/office/drawing/2014/main" id="{F0DCA32B-88B7-5544-593F-977CA8550B40}"/>
              </a:ext>
            </a:extLst>
          </p:cNvPr>
          <p:cNvSpPr>
            <a:spLocks noGrp="1"/>
          </p:cNvSpPr>
          <p:nvPr>
            <p:ph idx="1"/>
          </p:nvPr>
        </p:nvSpPr>
        <p:spPr/>
        <p:txBody>
          <a:bodyPr>
            <a:normAutofit/>
          </a:bodyPr>
          <a:lstStyle/>
          <a:p>
            <a:pPr algn="ctr"/>
            <a:r>
              <a:rPr lang="da-DK" sz="5400" dirty="0"/>
              <a:t>VI SES IGEN 14:20</a:t>
            </a:r>
          </a:p>
        </p:txBody>
      </p:sp>
      <p:pic>
        <p:nvPicPr>
          <p:cNvPr id="4" name="Billede 3" descr="Et billede, der indeholder tekst, emblem, symbol, cirkel&#10;&#10;Automatisk genereret beskrivelse">
            <a:extLst>
              <a:ext uri="{FF2B5EF4-FFF2-40B4-BE49-F238E27FC236}">
                <a16:creationId xmlns:a16="http://schemas.microsoft.com/office/drawing/2014/main" id="{561F83C4-9ADD-686A-DDEF-3ECFA602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651" y="317814"/>
            <a:ext cx="1524003" cy="1524003"/>
          </a:xfrm>
          <a:prstGeom prst="rect">
            <a:avLst/>
          </a:prstGeom>
        </p:spPr>
      </p:pic>
    </p:spTree>
    <p:extLst>
      <p:ext uri="{BB962C8B-B14F-4D97-AF65-F5344CB8AC3E}">
        <p14:creationId xmlns:p14="http://schemas.microsoft.com/office/powerpoint/2010/main" val="284374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indendørs, Lægge gulv/gulv, mur, boligindretning&#10;&#10;Automatisk genereret beskrivelse">
            <a:extLst>
              <a:ext uri="{FF2B5EF4-FFF2-40B4-BE49-F238E27FC236}">
                <a16:creationId xmlns:a16="http://schemas.microsoft.com/office/drawing/2014/main" id="{E89B9BD1-5A0A-07F0-860C-590C39D47206}"/>
              </a:ext>
            </a:extLst>
          </p:cNvPr>
          <p:cNvPicPr>
            <a:picLocks noChangeAspect="1"/>
          </p:cNvPicPr>
          <p:nvPr/>
        </p:nvPicPr>
        <p:blipFill rotWithShape="1">
          <a:blip r:embed="rId2">
            <a:extLst>
              <a:ext uri="{28A0092B-C50C-407E-A947-70E740481C1C}">
                <a14:useLocalDpi xmlns:a14="http://schemas.microsoft.com/office/drawing/2010/main" val="0"/>
              </a:ext>
            </a:extLst>
          </a:blip>
          <a:srcRect t="22714" b="21036"/>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7015" y="1939445"/>
            <a:ext cx="6114985" cy="22983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458F14-37D4-EC5A-2253-90A4F9A23245}"/>
              </a:ext>
            </a:extLst>
          </p:cNvPr>
          <p:cNvSpPr>
            <a:spLocks noGrp="1"/>
          </p:cNvSpPr>
          <p:nvPr>
            <p:ph type="ctrTitle"/>
          </p:nvPr>
        </p:nvSpPr>
        <p:spPr>
          <a:xfrm>
            <a:off x="6077015" y="2100845"/>
            <a:ext cx="6114985" cy="612923"/>
          </a:xfrm>
        </p:spPr>
        <p:txBody>
          <a:bodyPr anchor="ctr">
            <a:normAutofit fontScale="90000"/>
          </a:bodyPr>
          <a:lstStyle/>
          <a:p>
            <a:r>
              <a:rPr lang="da-DK" sz="5200" dirty="0">
                <a:effectLst>
                  <a:outerShdw blurRad="38100" dist="38100" dir="2700000" algn="tl">
                    <a:srgbClr val="000000">
                      <a:alpha val="43137"/>
                    </a:srgbClr>
                  </a:outerShdw>
                </a:effectLst>
              </a:rPr>
              <a:t>Hjemløsereformen</a:t>
            </a:r>
          </a:p>
        </p:txBody>
      </p:sp>
      <p:sp>
        <p:nvSpPr>
          <p:cNvPr id="29" name="Rectangle 26">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7015" y="4237771"/>
            <a:ext cx="6114982" cy="809351"/>
          </a:xfrm>
          <a:prstGeom prst="rect">
            <a:avLst/>
          </a:prstGeom>
          <a:solidFill>
            <a:schemeClr val="tx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illede 12" descr="Et billede, der indeholder tekst, emblem, symbol, cirkel&#10;&#10;Automatisk genereret beskrivelse">
            <a:extLst>
              <a:ext uri="{FF2B5EF4-FFF2-40B4-BE49-F238E27FC236}">
                <a16:creationId xmlns:a16="http://schemas.microsoft.com/office/drawing/2014/main" id="{DFFAC876-9CEF-394C-C765-3B1DD1EBB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504" y="3382231"/>
            <a:ext cx="1524003" cy="1524003"/>
          </a:xfrm>
          <a:prstGeom prst="rect">
            <a:avLst/>
          </a:prstGeom>
        </p:spPr>
      </p:pic>
    </p:spTree>
    <p:extLst>
      <p:ext uri="{BB962C8B-B14F-4D97-AF65-F5344CB8AC3E}">
        <p14:creationId xmlns:p14="http://schemas.microsoft.com/office/powerpoint/2010/main" val="15589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57BFC-9B45-16F7-CD36-BA4442F46C63}"/>
              </a:ext>
            </a:extLst>
          </p:cNvPr>
          <p:cNvSpPr>
            <a:spLocks noGrp="1"/>
          </p:cNvSpPr>
          <p:nvPr>
            <p:ph type="title"/>
          </p:nvPr>
        </p:nvSpPr>
        <p:spPr>
          <a:xfrm>
            <a:off x="0" y="317814"/>
            <a:ext cx="12192000" cy="1700784"/>
          </a:xfrm>
        </p:spPr>
        <p:txBody>
          <a:bodyPr>
            <a:normAutofit fontScale="90000"/>
          </a:bodyPr>
          <a:lstStyle/>
          <a:p>
            <a:pPr algn="ctr"/>
            <a:r>
              <a:rPr lang="da-DK" dirty="0"/>
              <a:t>Hjemløsereformen</a:t>
            </a:r>
            <a:br>
              <a:rPr lang="da-DK" dirty="0"/>
            </a:br>
            <a:endParaRPr lang="da-DK" dirty="0"/>
          </a:p>
        </p:txBody>
      </p:sp>
      <p:sp>
        <p:nvSpPr>
          <p:cNvPr id="4" name="Pladsholder til indhold 3">
            <a:extLst>
              <a:ext uri="{FF2B5EF4-FFF2-40B4-BE49-F238E27FC236}">
                <a16:creationId xmlns:a16="http://schemas.microsoft.com/office/drawing/2014/main" id="{EADBA7D1-6917-F7E1-B0B6-9F5FD957CB57}"/>
              </a:ext>
            </a:extLst>
          </p:cNvPr>
          <p:cNvSpPr txBox="1">
            <a:spLocks noGrp="1"/>
          </p:cNvSpPr>
          <p:nvPr>
            <p:ph idx="1"/>
          </p:nvPr>
        </p:nvSpPr>
        <p:spPr>
          <a:xfrm>
            <a:off x="126248" y="2423193"/>
            <a:ext cx="10267950" cy="4307589"/>
          </a:xfrm>
          <a:prstGeom prst="rect">
            <a:avLst/>
          </a:prstGeom>
          <a:noFill/>
        </p:spPr>
        <p:txBody>
          <a:bodyPr wrap="square" rtlCol="0">
            <a:spAutoFit/>
          </a:bodyPr>
          <a:lstStyle/>
          <a:p>
            <a:pPr marL="285750" indent="-285750">
              <a:buFont typeface="Arial" panose="020B0604020202020204" pitchFamily="34" charset="0"/>
              <a:buChar char="•"/>
            </a:pPr>
            <a:r>
              <a:rPr lang="da-DK" sz="2000" dirty="0"/>
              <a:t>Udskrivning &amp; bortvisning fra § 110.</a:t>
            </a:r>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da-DK" sz="2000" dirty="0"/>
              <a:t>Bliver du involveret i din handleplan?</a:t>
            </a:r>
          </a:p>
          <a:p>
            <a:endParaRPr lang="da-DK" sz="2000" dirty="0"/>
          </a:p>
          <a:p>
            <a:pPr marL="285750" indent="-285750">
              <a:buFont typeface="Arial" panose="020B0604020202020204" pitchFamily="34" charset="0"/>
              <a:buChar char="•"/>
            </a:pPr>
            <a:r>
              <a:rPr lang="da-DK" sz="2000" dirty="0"/>
              <a:t>Flyttehjælp.</a:t>
            </a:r>
          </a:p>
          <a:p>
            <a:endParaRPr lang="da-DK" sz="2000" dirty="0"/>
          </a:p>
          <a:p>
            <a:pPr marL="285750" indent="-285750">
              <a:buFont typeface="Arial" panose="020B0604020202020204" pitchFamily="34" charset="0"/>
              <a:buChar char="•"/>
            </a:pPr>
            <a:r>
              <a:rPr lang="da-DK" sz="2000" dirty="0"/>
              <a:t>Den rette bostøtte fra dag 1.</a:t>
            </a:r>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da-DK" sz="2000" dirty="0"/>
              <a:t>Presset til at sige ja til egen bolig eller andet botilbud.</a:t>
            </a:r>
          </a:p>
        </p:txBody>
      </p:sp>
      <p:pic>
        <p:nvPicPr>
          <p:cNvPr id="5" name="Pladsholder til indhold 4" descr="Et billede, der indeholder tekst, emblem, symbol, cirkel&#10;&#10;Automatisk genereret beskrivelse">
            <a:extLst>
              <a:ext uri="{FF2B5EF4-FFF2-40B4-BE49-F238E27FC236}">
                <a16:creationId xmlns:a16="http://schemas.microsoft.com/office/drawing/2014/main" id="{08D6A0AA-DBC7-0E85-A7B5-FE1E0E6E8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198" y="317814"/>
            <a:ext cx="1524003" cy="1524003"/>
          </a:xfrm>
          <a:prstGeom prst="rect">
            <a:avLst/>
          </a:prstGeom>
        </p:spPr>
      </p:pic>
      <p:sp>
        <p:nvSpPr>
          <p:cNvPr id="6" name="Titel 1">
            <a:extLst>
              <a:ext uri="{FF2B5EF4-FFF2-40B4-BE49-F238E27FC236}">
                <a16:creationId xmlns:a16="http://schemas.microsoft.com/office/drawing/2014/main" id="{67CCDA63-F0E1-D4A5-975D-B59A243DC937}"/>
              </a:ext>
            </a:extLst>
          </p:cNvPr>
          <p:cNvSpPr txBox="1">
            <a:spLocks/>
          </p:cNvSpPr>
          <p:nvPr/>
        </p:nvSpPr>
        <p:spPr>
          <a:xfrm>
            <a:off x="0" y="1130968"/>
            <a:ext cx="12192000" cy="768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pPr algn="ctr"/>
            <a:r>
              <a:rPr lang="en-US" sz="4000" dirty="0" err="1">
                <a:latin typeface="Aptos ExtraBold" panose="020B0004020202020204" pitchFamily="34" charset="0"/>
              </a:rPr>
              <a:t>Opmærksomhedspunkter</a:t>
            </a:r>
            <a:endParaRPr lang="en-US" sz="4000" dirty="0">
              <a:latin typeface="Aptos ExtraBold" panose="020B0004020202020204" pitchFamily="34" charset="0"/>
            </a:endParaRPr>
          </a:p>
        </p:txBody>
      </p:sp>
    </p:spTree>
    <p:extLst>
      <p:ext uri="{BB962C8B-B14F-4D97-AF65-F5344CB8AC3E}">
        <p14:creationId xmlns:p14="http://schemas.microsoft.com/office/powerpoint/2010/main" val="370461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11D65022-6782-9896-A7AA-324B1262BE17}"/>
              </a:ext>
            </a:extLst>
          </p:cNvPr>
          <p:cNvSpPr/>
          <p:nvPr/>
        </p:nvSpPr>
        <p:spPr>
          <a:xfrm>
            <a:off x="7651102" y="2792204"/>
            <a:ext cx="4333686" cy="343253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4" name="Pladsholder til indhold 3">
            <a:extLst>
              <a:ext uri="{FF2B5EF4-FFF2-40B4-BE49-F238E27FC236}">
                <a16:creationId xmlns:a16="http://schemas.microsoft.com/office/drawing/2014/main" id="{82AEAB84-AE78-A1D3-8FA5-0C0AC53FB8D8}"/>
              </a:ext>
            </a:extLst>
          </p:cNvPr>
          <p:cNvSpPr txBox="1">
            <a:spLocks noGrp="1"/>
          </p:cNvSpPr>
          <p:nvPr>
            <p:ph idx="1"/>
          </p:nvPr>
        </p:nvSpPr>
        <p:spPr>
          <a:xfrm>
            <a:off x="158333" y="2435225"/>
            <a:ext cx="6555288" cy="4197175"/>
          </a:xfrm>
          <a:prstGeom prst="rect">
            <a:avLst/>
          </a:prstGeom>
          <a:noFill/>
        </p:spPr>
        <p:txBody>
          <a:bodyPr wrap="square" rtlCol="0">
            <a:spAutoFit/>
          </a:bodyPr>
          <a:lstStyle/>
          <a:p>
            <a:r>
              <a:rPr lang="da-DK" sz="2800" dirty="0"/>
              <a:t>Der skelnes mellem bortvisning og udskrivning.</a:t>
            </a:r>
          </a:p>
          <a:p>
            <a:endParaRPr lang="da-DK" sz="2000" dirty="0"/>
          </a:p>
          <a:p>
            <a:pPr marL="285750" indent="-285750">
              <a:buFont typeface="Arial" panose="020B0604020202020204" pitchFamily="34" charset="0"/>
              <a:buChar char="•"/>
            </a:pPr>
            <a:r>
              <a:rPr lang="da-DK" sz="2000" dirty="0"/>
              <a:t>Bortvisning (lederen af boformen) Anstaltsanordning.</a:t>
            </a:r>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da-DK" sz="2000" dirty="0"/>
              <a:t>Udskrivning (lederen af boformen) § 110, stk. 3</a:t>
            </a:r>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da-DK" sz="2000" dirty="0"/>
              <a:t>Udskrivning (Kommune) § 110 stk. 5</a:t>
            </a:r>
          </a:p>
        </p:txBody>
      </p:sp>
      <p:sp>
        <p:nvSpPr>
          <p:cNvPr id="5" name="Titel 1">
            <a:extLst>
              <a:ext uri="{FF2B5EF4-FFF2-40B4-BE49-F238E27FC236}">
                <a16:creationId xmlns:a16="http://schemas.microsoft.com/office/drawing/2014/main" id="{22DB831A-3DBF-515A-C50E-77E2C92C238D}"/>
              </a:ext>
            </a:extLst>
          </p:cNvPr>
          <p:cNvSpPr>
            <a:spLocks noGrp="1"/>
          </p:cNvSpPr>
          <p:nvPr>
            <p:ph type="title"/>
          </p:nvPr>
        </p:nvSpPr>
        <p:spPr>
          <a:xfrm>
            <a:off x="423472" y="918740"/>
            <a:ext cx="8263330" cy="501836"/>
          </a:xfrm>
        </p:spPr>
        <p:txBody>
          <a:bodyPr vert="horz" lIns="91440" tIns="45720" rIns="91440" bIns="45720" rtlCol="0" anchor="ctr">
            <a:noAutofit/>
          </a:bodyPr>
          <a:lstStyle/>
          <a:p>
            <a:r>
              <a:rPr lang="en-US" sz="4400" kern="1200" dirty="0" err="1">
                <a:latin typeface="Aptos ExtraBold" panose="020B0004020202020204" pitchFamily="34" charset="0"/>
              </a:rPr>
              <a:t>Udskrivning</a:t>
            </a:r>
            <a:r>
              <a:rPr lang="en-US" sz="4400" kern="1200" dirty="0">
                <a:latin typeface="Aptos ExtraBold" panose="020B0004020202020204" pitchFamily="34" charset="0"/>
              </a:rPr>
              <a:t> &amp; </a:t>
            </a:r>
            <a:r>
              <a:rPr lang="en-US" sz="4400" kern="1200" dirty="0" err="1">
                <a:latin typeface="Aptos ExtraBold" panose="020B0004020202020204" pitchFamily="34" charset="0"/>
              </a:rPr>
              <a:t>bortvisning</a:t>
            </a:r>
            <a:r>
              <a:rPr lang="en-US" sz="4400" kern="1200" dirty="0">
                <a:latin typeface="Aptos ExtraBold" panose="020B0004020202020204" pitchFamily="34" charset="0"/>
              </a:rPr>
              <a:t> </a:t>
            </a:r>
            <a:r>
              <a:rPr lang="en-US" sz="4400" kern="1200" dirty="0" err="1">
                <a:latin typeface="Aptos ExtraBold" panose="020B0004020202020204" pitchFamily="34" charset="0"/>
              </a:rPr>
              <a:t>fra</a:t>
            </a:r>
            <a:r>
              <a:rPr lang="en-US" sz="4400" kern="1200" dirty="0">
                <a:latin typeface="Aptos ExtraBold" panose="020B0004020202020204" pitchFamily="34" charset="0"/>
              </a:rPr>
              <a:t> §110</a:t>
            </a:r>
          </a:p>
        </p:txBody>
      </p:sp>
      <p:pic>
        <p:nvPicPr>
          <p:cNvPr id="6" name="Pladsholder til indhold 4" descr="Et billede, der indeholder tekst, emblem, symbol, cirkel&#10;&#10;Automatisk genereret beskrivelse">
            <a:extLst>
              <a:ext uri="{FF2B5EF4-FFF2-40B4-BE49-F238E27FC236}">
                <a16:creationId xmlns:a16="http://schemas.microsoft.com/office/drawing/2014/main" id="{8077BB5D-C599-AFCC-DA70-AEE1C2FE6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6786" y="273884"/>
            <a:ext cx="1524003" cy="1524003"/>
          </a:xfrm>
          <a:prstGeom prst="rect">
            <a:avLst/>
          </a:prstGeom>
        </p:spPr>
      </p:pic>
      <p:sp>
        <p:nvSpPr>
          <p:cNvPr id="7" name="Tekstfelt 6">
            <a:extLst>
              <a:ext uri="{FF2B5EF4-FFF2-40B4-BE49-F238E27FC236}">
                <a16:creationId xmlns:a16="http://schemas.microsoft.com/office/drawing/2014/main" id="{C2F82341-63FA-A53D-AE3A-B56EF21B43C1}"/>
              </a:ext>
            </a:extLst>
          </p:cNvPr>
          <p:cNvSpPr txBox="1"/>
          <p:nvPr/>
        </p:nvSpPr>
        <p:spPr>
          <a:xfrm>
            <a:off x="7761315" y="2876257"/>
            <a:ext cx="4164962" cy="2985433"/>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2000" dirty="0"/>
          </a:p>
          <a:p>
            <a:pPr marL="285750" indent="-285750">
              <a:buFont typeface="Wingdings" panose="05000000000000000000" pitchFamily="2" charset="2"/>
              <a:buChar char="§"/>
            </a:pPr>
            <a:r>
              <a:rPr lang="da-DK" dirty="0"/>
              <a:t>Uretmæssige bortvisninger og udskrivninger er et opmærksomhedspunkt. Dokumentér sagerne og sendt dem til SAND! </a:t>
            </a:r>
          </a:p>
          <a:p>
            <a:endParaRPr lang="da-DK" dirty="0"/>
          </a:p>
          <a:p>
            <a:pPr marL="285750" indent="-285750">
              <a:buFont typeface="Arial" panose="020B0604020202020204" pitchFamily="34" charset="0"/>
              <a:buChar char="•"/>
            </a:pPr>
            <a:r>
              <a:rPr lang="da-DK" dirty="0"/>
              <a:t>Det gør det nemmere for os at samle til bunke og omsætte til reel politik på området.</a:t>
            </a:r>
          </a:p>
        </p:txBody>
      </p:sp>
      <p:sp>
        <p:nvSpPr>
          <p:cNvPr id="9" name="Freeform: Shape 32">
            <a:extLst>
              <a:ext uri="{FF2B5EF4-FFF2-40B4-BE49-F238E27FC236}">
                <a16:creationId xmlns:a16="http://schemas.microsoft.com/office/drawing/2014/main" id="{855A1A0A-9AFF-2D84-825B-1CEA0F3CC8CA}"/>
              </a:ext>
            </a:extLst>
          </p:cNvPr>
          <p:cNvSpPr/>
          <p:nvPr/>
        </p:nvSpPr>
        <p:spPr>
          <a:xfrm>
            <a:off x="7651102" y="2791132"/>
            <a:ext cx="989045" cy="1043750"/>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228884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15D2A-A140-3130-222F-5A36BFE3556C}"/>
              </a:ext>
            </a:extLst>
          </p:cNvPr>
          <p:cNvSpPr>
            <a:spLocks noGrp="1"/>
          </p:cNvSpPr>
          <p:nvPr>
            <p:ph type="title"/>
          </p:nvPr>
        </p:nvSpPr>
        <p:spPr>
          <a:xfrm>
            <a:off x="0" y="336001"/>
            <a:ext cx="11333747" cy="1700784"/>
          </a:xfrm>
        </p:spPr>
        <p:txBody>
          <a:bodyPr/>
          <a:lstStyle/>
          <a:p>
            <a:pPr algn="ctr"/>
            <a:r>
              <a:rPr lang="da-DK" sz="5900" dirty="0"/>
              <a:t>Principmeddelelse</a:t>
            </a:r>
            <a:r>
              <a:rPr lang="da-DK" dirty="0"/>
              <a:t> 81-13</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37C48516-BC48-86D0-64CA-742F23E5F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6786" y="273884"/>
            <a:ext cx="1524003" cy="1524003"/>
          </a:xfrm>
          <a:prstGeom prst="rect">
            <a:avLst/>
          </a:prstGeom>
        </p:spPr>
      </p:pic>
      <p:sp>
        <p:nvSpPr>
          <p:cNvPr id="6" name="Tekstfelt 5">
            <a:extLst>
              <a:ext uri="{FF2B5EF4-FFF2-40B4-BE49-F238E27FC236}">
                <a16:creationId xmlns:a16="http://schemas.microsoft.com/office/drawing/2014/main" id="{7834FB88-A5B9-BB24-E765-4AF14B691F42}"/>
              </a:ext>
            </a:extLst>
          </p:cNvPr>
          <p:cNvSpPr txBox="1"/>
          <p:nvPr/>
        </p:nvSpPr>
        <p:spPr>
          <a:xfrm>
            <a:off x="160421" y="2770041"/>
            <a:ext cx="6914148" cy="3268523"/>
          </a:xfrm>
          <a:prstGeom prst="rect">
            <a:avLst/>
          </a:prstGeom>
          <a:noFill/>
        </p:spPr>
        <p:txBody>
          <a:bodyPr wrap="square">
            <a:spAutoFit/>
          </a:bodyPr>
          <a:lstStyle/>
          <a:p>
            <a:pPr fontAlgn="base">
              <a:lnSpc>
                <a:spcPct val="150000"/>
              </a:lnSpc>
              <a:spcBef>
                <a:spcPts val="385"/>
              </a:spcBef>
              <a:spcAft>
                <a:spcPts val="800"/>
              </a:spcAft>
            </a:pPr>
            <a:r>
              <a:rPr lang="da-DK" sz="1800" b="1" dirty="0">
                <a:solidFill>
                  <a:srgbClr val="000000"/>
                </a:solidFill>
                <a:effectLst/>
                <a:latin typeface="Poppins" panose="00000500000000000000" pitchFamily="2" charset="0"/>
                <a:ea typeface="Calibri" panose="020F0502020204030204" pitchFamily="34" charset="0"/>
              </a:rPr>
              <a:t>Principmeddelelse 81-13 </a:t>
            </a:r>
            <a:endParaRPr lang="da-DK" sz="1600" dirty="0">
              <a:effectLst/>
              <a:latin typeface="Calibri" panose="020F0502020204030204" pitchFamily="34" charset="0"/>
              <a:ea typeface="Calibri" panose="020F0502020204030204" pitchFamily="34" charset="0"/>
            </a:endParaRPr>
          </a:p>
          <a:p>
            <a:pPr fontAlgn="base">
              <a:lnSpc>
                <a:spcPct val="150000"/>
              </a:lnSpc>
              <a:spcBef>
                <a:spcPts val="385"/>
              </a:spcBef>
              <a:spcAft>
                <a:spcPts val="800"/>
              </a:spcAft>
            </a:pPr>
            <a:r>
              <a:rPr lang="da-DK" sz="1800" dirty="0">
                <a:solidFill>
                  <a:srgbClr val="000000"/>
                </a:solidFill>
                <a:effectLst/>
                <a:latin typeface="Poppins" panose="00000500000000000000" pitchFamily="2" charset="0"/>
                <a:ea typeface="Calibri" panose="020F0502020204030204" pitchFamily="34" charset="0"/>
              </a:rPr>
              <a:t>Kravet om en social begivenhed svarer til kravet for at modtage kontanthjælp m.v. efter lovens § 11. </a:t>
            </a:r>
          </a:p>
          <a:p>
            <a:pPr fontAlgn="base">
              <a:lnSpc>
                <a:spcPct val="150000"/>
              </a:lnSpc>
              <a:spcBef>
                <a:spcPts val="385"/>
              </a:spcBef>
              <a:spcAft>
                <a:spcPts val="800"/>
              </a:spcAft>
            </a:pPr>
            <a:r>
              <a:rPr lang="da-DK" sz="1800" dirty="0">
                <a:solidFill>
                  <a:srgbClr val="000000"/>
                </a:solidFill>
                <a:effectLst/>
                <a:latin typeface="Poppins" panose="00000500000000000000" pitchFamily="2" charset="0"/>
                <a:ea typeface="Calibri" panose="020F0502020204030204" pitchFamily="34" charset="0"/>
              </a:rPr>
              <a:t>Af principmeddelelse 81-13 følger, at en person, der opfylder betingelserne for at modtage kontanthjælp, også opfylder betingelsen om en social begivenhed i aktivlovens § 81. </a:t>
            </a:r>
            <a:endParaRPr lang="da-DK"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41273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15D2A-A140-3130-222F-5A36BFE3556C}"/>
              </a:ext>
            </a:extLst>
          </p:cNvPr>
          <p:cNvSpPr>
            <a:spLocks noGrp="1"/>
          </p:cNvSpPr>
          <p:nvPr>
            <p:ph type="title"/>
          </p:nvPr>
        </p:nvSpPr>
        <p:spPr>
          <a:xfrm>
            <a:off x="0" y="336001"/>
            <a:ext cx="11333747" cy="1700784"/>
          </a:xfrm>
        </p:spPr>
        <p:txBody>
          <a:bodyPr/>
          <a:lstStyle/>
          <a:p>
            <a:pPr algn="ctr"/>
            <a:r>
              <a:rPr lang="da-DK" sz="5900" dirty="0"/>
              <a:t>Principmeddelelse</a:t>
            </a:r>
            <a:r>
              <a:rPr lang="da-DK" dirty="0"/>
              <a:t> 6-19</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37C48516-BC48-86D0-64CA-742F23E5F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6786" y="273884"/>
            <a:ext cx="1524003" cy="1524003"/>
          </a:xfrm>
          <a:prstGeom prst="rect">
            <a:avLst/>
          </a:prstGeom>
        </p:spPr>
      </p:pic>
      <p:sp>
        <p:nvSpPr>
          <p:cNvPr id="6" name="Tekstfelt 5">
            <a:extLst>
              <a:ext uri="{FF2B5EF4-FFF2-40B4-BE49-F238E27FC236}">
                <a16:creationId xmlns:a16="http://schemas.microsoft.com/office/drawing/2014/main" id="{7834FB88-A5B9-BB24-E765-4AF14B691F42}"/>
              </a:ext>
            </a:extLst>
          </p:cNvPr>
          <p:cNvSpPr txBox="1"/>
          <p:nvPr/>
        </p:nvSpPr>
        <p:spPr>
          <a:xfrm>
            <a:off x="0" y="2165684"/>
            <a:ext cx="12135853" cy="6131422"/>
          </a:xfrm>
          <a:prstGeom prst="rect">
            <a:avLst/>
          </a:prstGeom>
          <a:noFill/>
        </p:spPr>
        <p:txBody>
          <a:bodyPr wrap="square">
            <a:spAutoFit/>
          </a:bodyPr>
          <a:lstStyle/>
          <a:p>
            <a:pPr fontAlgn="base">
              <a:lnSpc>
                <a:spcPct val="150000"/>
              </a:lnSpc>
              <a:spcBef>
                <a:spcPts val="385"/>
              </a:spcBef>
              <a:spcAft>
                <a:spcPts val="800"/>
              </a:spcAft>
            </a:pPr>
            <a:r>
              <a:rPr lang="da-DK" sz="1400" b="1" dirty="0">
                <a:solidFill>
                  <a:srgbClr val="000000"/>
                </a:solidFill>
                <a:effectLst/>
                <a:ea typeface="Calibri" panose="020F0502020204030204" pitchFamily="34" charset="0"/>
                <a:cs typeface="Poppins" panose="00000500000000000000" pitchFamily="2" charset="0"/>
              </a:rPr>
              <a:t>Principmeddelelse </a:t>
            </a:r>
            <a:r>
              <a:rPr lang="da-DK" sz="1400" b="1" dirty="0">
                <a:solidFill>
                  <a:srgbClr val="000000"/>
                </a:solidFill>
                <a:ea typeface="Calibri" panose="020F0502020204030204" pitchFamily="34" charset="0"/>
                <a:cs typeface="Poppins" panose="00000500000000000000" pitchFamily="2" charset="0"/>
              </a:rPr>
              <a:t>6</a:t>
            </a:r>
            <a:r>
              <a:rPr lang="da-DK" sz="1400" b="1" dirty="0">
                <a:solidFill>
                  <a:srgbClr val="000000"/>
                </a:solidFill>
                <a:effectLst/>
                <a:ea typeface="Calibri" panose="020F0502020204030204" pitchFamily="34" charset="0"/>
                <a:cs typeface="Poppins" panose="00000500000000000000" pitchFamily="2" charset="0"/>
              </a:rPr>
              <a:t>-19</a:t>
            </a:r>
          </a:p>
          <a:p>
            <a:pPr fontAlgn="base">
              <a:lnSpc>
                <a:spcPct val="150000"/>
              </a:lnSpc>
              <a:spcBef>
                <a:spcPts val="385"/>
              </a:spcBef>
              <a:spcAft>
                <a:spcPts val="800"/>
              </a:spcAft>
            </a:pPr>
            <a:r>
              <a:rPr lang="da-DK" sz="1400" dirty="0">
                <a:effectLst/>
                <a:ea typeface="Calibri" panose="020F0502020204030204" pitchFamily="34" charset="0"/>
                <a:cs typeface="Poppins" panose="00000500000000000000" pitchFamily="2" charset="0"/>
              </a:rPr>
              <a:t>Kommunen kan give afslag på enkeltydelse, hvis borgeren selv er i stand til at afholde den ansøgte udgift, fx ved at udnytte en kredit, optage et lån eller indgå en afdragsordning, fx med boligselskabet, en ven, familie, tandlæge etc. </a:t>
            </a:r>
          </a:p>
          <a:p>
            <a:pPr fontAlgn="base">
              <a:lnSpc>
                <a:spcPct val="150000"/>
              </a:lnSpc>
              <a:spcBef>
                <a:spcPts val="385"/>
              </a:spcBef>
              <a:spcAft>
                <a:spcPts val="800"/>
              </a:spcAft>
            </a:pPr>
            <a:r>
              <a:rPr lang="da-DK" sz="1400" dirty="0">
                <a:effectLst/>
                <a:ea typeface="Calibri" panose="020F0502020204030204" pitchFamily="34" charset="0"/>
                <a:cs typeface="Poppins" panose="00000500000000000000" pitchFamily="2" charset="0"/>
              </a:rPr>
              <a:t>Men kommunen må ikke bare lægge til grund, at borgeren har mulighed for at afholde udgiften ved lån eller afdragsordning. Kommunen skal indhente oplysninger om lånemuligheder fra borgeren.  </a:t>
            </a:r>
          </a:p>
          <a:p>
            <a:pPr fontAlgn="base">
              <a:lnSpc>
                <a:spcPct val="150000"/>
              </a:lnSpc>
              <a:spcBef>
                <a:spcPts val="385"/>
              </a:spcBef>
              <a:spcAft>
                <a:spcPts val="800"/>
              </a:spcAft>
            </a:pPr>
            <a:r>
              <a:rPr lang="da-DK" sz="1400" dirty="0">
                <a:effectLst/>
                <a:ea typeface="Calibri" panose="020F0502020204030204" pitchFamily="34" charset="0"/>
                <a:cs typeface="Poppins" panose="00000500000000000000" pitchFamily="2" charset="0"/>
              </a:rPr>
              <a:t>Det skal efter en konkret vurdering være en realistisk, at borgeren kan afholde kredit- og låneomkostningerne samt betale afdragene. Den tidsmæssige udstrækning og beløbets størrelse, sammenholdt med den pågældendes økonomi skal også indgå i vurderingen. Det skal også vurderes om Borgeren har anvendt midler, der ellers skulle dække rimelige udgifter, eksempelvis til kost og andre fornødenheder.</a:t>
            </a:r>
          </a:p>
          <a:p>
            <a:pPr fontAlgn="base">
              <a:lnSpc>
                <a:spcPct val="150000"/>
              </a:lnSpc>
              <a:spcBef>
                <a:spcPts val="385"/>
              </a:spcBef>
              <a:spcAft>
                <a:spcPts val="800"/>
              </a:spcAft>
            </a:pPr>
            <a:r>
              <a:rPr lang="da-DK" sz="1400" dirty="0">
                <a:effectLst/>
                <a:ea typeface="Calibri" panose="020F0502020204030204" pitchFamily="34" charset="0"/>
                <a:cs typeface="Poppins" panose="00000500000000000000" pitchFamily="2" charset="0"/>
              </a:rPr>
              <a:t>Hvis borgeren har betalt den ansøgte udgift efter ansøgningstidspunktet, uden oplysninger om, hvordan borgeren har dækket sit behov, kan der ikke gives afslag på trangsbestemt hjælp alene med den begrundelse, at borgeren selv har afholdt en del af eller hele udgiften. </a:t>
            </a:r>
          </a:p>
          <a:p>
            <a:pPr fontAlgn="base">
              <a:lnSpc>
                <a:spcPct val="150000"/>
              </a:lnSpc>
              <a:spcBef>
                <a:spcPts val="385"/>
              </a:spcBef>
              <a:spcAft>
                <a:spcPts val="800"/>
              </a:spcAft>
            </a:pPr>
            <a:r>
              <a:rPr lang="da-DK" sz="1400" dirty="0">
                <a:effectLst/>
                <a:ea typeface="Calibri" panose="020F0502020204030204" pitchFamily="34" charset="0"/>
                <a:cs typeface="Poppins" panose="00000500000000000000" pitchFamily="2" charset="0"/>
              </a:rPr>
              <a:t>En ansøger kan godt helt eller delvist opfylde de økonomiske betingelser for trangsbestemt hjælp, selv om ansøgeren helt eller delvist har afholdt en udgift efter ansøgningstidspunktet. </a:t>
            </a:r>
          </a:p>
          <a:p>
            <a:pPr fontAlgn="base">
              <a:lnSpc>
                <a:spcPct val="150000"/>
              </a:lnSpc>
              <a:spcBef>
                <a:spcPts val="385"/>
              </a:spcBef>
              <a:spcAft>
                <a:spcPts val="800"/>
              </a:spcAft>
            </a:pPr>
            <a:r>
              <a:rPr lang="da-DK" sz="1400" dirty="0">
                <a:effectLst/>
                <a:ea typeface="Calibri" panose="020F0502020204030204" pitchFamily="34" charset="0"/>
                <a:cs typeface="Poppins" panose="00000500000000000000" pitchFamily="2" charset="0"/>
              </a:rPr>
              <a:t> </a:t>
            </a:r>
          </a:p>
          <a:p>
            <a:pPr fontAlgn="base">
              <a:lnSpc>
                <a:spcPct val="150000"/>
              </a:lnSpc>
              <a:spcBef>
                <a:spcPts val="385"/>
              </a:spcBef>
              <a:spcAft>
                <a:spcPts val="800"/>
              </a:spcAft>
            </a:pPr>
            <a:endParaRPr lang="da-DK" sz="1400" b="1" dirty="0">
              <a:solidFill>
                <a:srgbClr val="000000"/>
              </a:solidFill>
              <a:ea typeface="Calibri" panose="020F0502020204030204" pitchFamily="34" charset="0"/>
              <a:cs typeface="Poppins" panose="00000500000000000000" pitchFamily="2" charset="0"/>
            </a:endParaRPr>
          </a:p>
          <a:p>
            <a:pPr fontAlgn="base">
              <a:lnSpc>
                <a:spcPct val="150000"/>
              </a:lnSpc>
              <a:spcBef>
                <a:spcPts val="385"/>
              </a:spcBef>
              <a:spcAft>
                <a:spcPts val="800"/>
              </a:spcAft>
            </a:pPr>
            <a:endParaRPr lang="da-DK" sz="1400" dirty="0">
              <a:effectLst/>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99258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4" descr="Et billede, der indeholder tekst, emblem, symbol, cirkel&#10;&#10;Automatisk genereret beskrivelse">
            <a:extLst>
              <a:ext uri="{FF2B5EF4-FFF2-40B4-BE49-F238E27FC236}">
                <a16:creationId xmlns:a16="http://schemas.microsoft.com/office/drawing/2014/main" id="{F0D2348A-CBA3-9CC3-C6E7-B1575F754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449" y="317814"/>
            <a:ext cx="1524003" cy="1524003"/>
          </a:xfrm>
          <a:prstGeom prst="rect">
            <a:avLst/>
          </a:prstGeom>
        </p:spPr>
      </p:pic>
      <p:sp>
        <p:nvSpPr>
          <p:cNvPr id="5" name="Titel 1">
            <a:extLst>
              <a:ext uri="{FF2B5EF4-FFF2-40B4-BE49-F238E27FC236}">
                <a16:creationId xmlns:a16="http://schemas.microsoft.com/office/drawing/2014/main" id="{326457D6-2328-806E-4F22-3595AA04D804}"/>
              </a:ext>
            </a:extLst>
          </p:cNvPr>
          <p:cNvSpPr>
            <a:spLocks noGrp="1"/>
          </p:cNvSpPr>
          <p:nvPr>
            <p:ph type="title"/>
          </p:nvPr>
        </p:nvSpPr>
        <p:spPr>
          <a:xfrm>
            <a:off x="0" y="317814"/>
            <a:ext cx="12192000" cy="1700784"/>
          </a:xfrm>
        </p:spPr>
        <p:txBody>
          <a:bodyPr>
            <a:normAutofit/>
          </a:bodyPr>
          <a:lstStyle/>
          <a:p>
            <a:pPr algn="ctr"/>
            <a:r>
              <a:rPr lang="da-DK" dirty="0"/>
              <a:t>Erfaringsudveksling</a:t>
            </a:r>
            <a:br>
              <a:rPr lang="da-DK" dirty="0"/>
            </a:br>
            <a:r>
              <a:rPr lang="da-DK" sz="3100" dirty="0"/>
              <a:t>Sammen er vi stærkere</a:t>
            </a:r>
          </a:p>
        </p:txBody>
      </p:sp>
      <p:sp>
        <p:nvSpPr>
          <p:cNvPr id="7" name="Tekstfelt 6">
            <a:extLst>
              <a:ext uri="{FF2B5EF4-FFF2-40B4-BE49-F238E27FC236}">
                <a16:creationId xmlns:a16="http://schemas.microsoft.com/office/drawing/2014/main" id="{D0B9382D-267B-40BD-538E-53B09A1C6B91}"/>
              </a:ext>
            </a:extLst>
          </p:cNvPr>
          <p:cNvSpPr txBox="1"/>
          <p:nvPr/>
        </p:nvSpPr>
        <p:spPr>
          <a:xfrm>
            <a:off x="216568" y="3232484"/>
            <a:ext cx="7199279" cy="2523768"/>
          </a:xfrm>
          <a:prstGeom prst="rect">
            <a:avLst/>
          </a:prstGeom>
          <a:noFill/>
        </p:spPr>
        <p:txBody>
          <a:bodyPr wrap="none" rtlCol="0">
            <a:spAutoFit/>
          </a:bodyPr>
          <a:lstStyle/>
          <a:p>
            <a:pPr marL="285750" indent="-285750">
              <a:buFont typeface="Arial" panose="020B0604020202020204" pitchFamily="34" charset="0"/>
              <a:buChar char="•"/>
            </a:pPr>
            <a:r>
              <a:rPr lang="da-DK" sz="2800" dirty="0"/>
              <a:t>Ingen bisiddere er ens.</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Bred erfaring er en styrke.</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Erfarne har et ansvar for at hjælpe ”de nye”.</a:t>
            </a:r>
          </a:p>
          <a:p>
            <a:endParaRPr lang="da-DK" dirty="0"/>
          </a:p>
        </p:txBody>
      </p:sp>
    </p:spTree>
    <p:extLst>
      <p:ext uri="{BB962C8B-B14F-4D97-AF65-F5344CB8AC3E}">
        <p14:creationId xmlns:p14="http://schemas.microsoft.com/office/powerpoint/2010/main" val="2590123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8D048-83A7-96E6-B73C-B9832B1E9DE6}"/>
              </a:ext>
            </a:extLst>
          </p:cNvPr>
          <p:cNvSpPr>
            <a:spLocks noGrp="1"/>
          </p:cNvSpPr>
          <p:nvPr>
            <p:ph type="title"/>
          </p:nvPr>
        </p:nvSpPr>
        <p:spPr>
          <a:xfrm>
            <a:off x="-1" y="317814"/>
            <a:ext cx="12119811" cy="1700784"/>
          </a:xfrm>
        </p:spPr>
        <p:txBody>
          <a:bodyPr/>
          <a:lstStyle/>
          <a:p>
            <a:pPr algn="ctr"/>
            <a:r>
              <a:rPr lang="da-DK" dirty="0"/>
              <a:t>Hvad ser vi i sand?</a:t>
            </a:r>
          </a:p>
        </p:txBody>
      </p:sp>
      <p:sp>
        <p:nvSpPr>
          <p:cNvPr id="7" name="Pladsholder til indhold 6">
            <a:extLst>
              <a:ext uri="{FF2B5EF4-FFF2-40B4-BE49-F238E27FC236}">
                <a16:creationId xmlns:a16="http://schemas.microsoft.com/office/drawing/2014/main" id="{17A4FE66-E332-EE3D-FAA1-A381CD77676D}"/>
              </a:ext>
            </a:extLst>
          </p:cNvPr>
          <p:cNvSpPr>
            <a:spLocks noGrp="1"/>
          </p:cNvSpPr>
          <p:nvPr>
            <p:ph idx="1"/>
          </p:nvPr>
        </p:nvSpPr>
        <p:spPr>
          <a:xfrm>
            <a:off x="336884" y="3209925"/>
            <a:ext cx="8269705" cy="3421815"/>
          </a:xfrm>
        </p:spPr>
        <p:txBody>
          <a:bodyPr/>
          <a:lstStyle/>
          <a:p>
            <a:pPr marL="457200" indent="-457200">
              <a:buFont typeface="Arial" panose="020B0604020202020204" pitchFamily="34" charset="0"/>
              <a:buChar char="•"/>
            </a:pPr>
            <a:r>
              <a:rPr lang="da-DK" dirty="0"/>
              <a:t>Hvad var vores tanker før reformen?</a:t>
            </a:r>
          </a:p>
          <a:p>
            <a:endParaRPr lang="da-DK" dirty="0"/>
          </a:p>
          <a:p>
            <a:endParaRPr lang="da-DK" dirty="0"/>
          </a:p>
          <a:p>
            <a:pPr marL="457200" indent="-457200">
              <a:buFont typeface="Arial" panose="020B0604020202020204" pitchFamily="34" charset="0"/>
              <a:buChar char="•"/>
            </a:pPr>
            <a:r>
              <a:rPr lang="da-DK" dirty="0"/>
              <a:t>Eksempler på sager vi har fået ind siden 01-10-23</a:t>
            </a:r>
          </a:p>
        </p:txBody>
      </p:sp>
      <p:pic>
        <p:nvPicPr>
          <p:cNvPr id="8" name="Pladsholder til indhold 4" descr="Et billede, der indeholder tekst, emblem, symbol, cirkel&#10;&#10;Automatisk genereret beskrivelse">
            <a:extLst>
              <a:ext uri="{FF2B5EF4-FFF2-40B4-BE49-F238E27FC236}">
                <a16:creationId xmlns:a16="http://schemas.microsoft.com/office/drawing/2014/main" id="{99A6E6A0-B7A3-2A8E-5006-3A8C76729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3514" y="317814"/>
            <a:ext cx="1524003" cy="1524003"/>
          </a:xfrm>
          <a:prstGeom prst="rect">
            <a:avLst/>
          </a:prstGeom>
        </p:spPr>
      </p:pic>
    </p:spTree>
    <p:extLst>
      <p:ext uri="{BB962C8B-B14F-4D97-AF65-F5344CB8AC3E}">
        <p14:creationId xmlns:p14="http://schemas.microsoft.com/office/powerpoint/2010/main" val="168528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FC670-87AA-DCBD-35FA-CF07FB9E1552}"/>
              </a:ext>
            </a:extLst>
          </p:cNvPr>
          <p:cNvSpPr>
            <a:spLocks noGrp="1"/>
          </p:cNvSpPr>
          <p:nvPr>
            <p:ph type="title"/>
          </p:nvPr>
        </p:nvSpPr>
        <p:spPr/>
        <p:txBody>
          <a:bodyPr/>
          <a:lstStyle/>
          <a:p>
            <a:pPr algn="ctr"/>
            <a:r>
              <a:rPr lang="da-DK" dirty="0" err="1"/>
              <a:t>OPsamling</a:t>
            </a:r>
            <a:endParaRPr lang="da-DK" dirty="0"/>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5BBC2F25-BDE0-AA25-E3F0-4D7A54C40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661" y="226259"/>
            <a:ext cx="1524003" cy="1524003"/>
          </a:xfrm>
          <a:prstGeom prst="rect">
            <a:avLst/>
          </a:prstGeom>
        </p:spPr>
      </p:pic>
      <p:sp>
        <p:nvSpPr>
          <p:cNvPr id="8" name="Pladsholder til indhold 7">
            <a:extLst>
              <a:ext uri="{FF2B5EF4-FFF2-40B4-BE49-F238E27FC236}">
                <a16:creationId xmlns:a16="http://schemas.microsoft.com/office/drawing/2014/main" id="{AB1C0A44-642F-1AD5-FB81-673095D3FB63}"/>
              </a:ext>
            </a:extLst>
          </p:cNvPr>
          <p:cNvSpPr>
            <a:spLocks noGrp="1"/>
          </p:cNvSpPr>
          <p:nvPr>
            <p:ph idx="1"/>
          </p:nvPr>
        </p:nvSpPr>
        <p:spPr>
          <a:xfrm>
            <a:off x="960120" y="2764215"/>
            <a:ext cx="10268712" cy="3593592"/>
          </a:xfrm>
        </p:spPr>
        <p:txBody>
          <a:bodyPr>
            <a:normAutofit/>
          </a:bodyPr>
          <a:lstStyle/>
          <a:p>
            <a:pPr marL="457200" indent="-457200">
              <a:buFont typeface="Arial" panose="020B0604020202020204" pitchFamily="34" charset="0"/>
              <a:buChar char="•"/>
            </a:pPr>
            <a:r>
              <a:rPr lang="da-DK" sz="4000" dirty="0"/>
              <a:t>Hvad tager I med jer?</a:t>
            </a:r>
          </a:p>
          <a:p>
            <a:pPr marL="457200" indent="-457200">
              <a:buFont typeface="Arial" panose="020B0604020202020204" pitchFamily="34" charset="0"/>
              <a:buChar char="•"/>
            </a:pPr>
            <a:r>
              <a:rPr lang="da-DK" sz="4000" dirty="0"/>
              <a:t>Hvad vil gøre jer stærkere som bisiddere?</a:t>
            </a:r>
          </a:p>
          <a:p>
            <a:pPr marL="457200" indent="-457200">
              <a:buFont typeface="Arial" panose="020B0604020202020204" pitchFamily="34" charset="0"/>
              <a:buChar char="•"/>
            </a:pPr>
            <a:r>
              <a:rPr lang="da-DK" sz="4000" dirty="0"/>
              <a:t>Hvad vil i gerne have mere/mindre af?</a:t>
            </a:r>
          </a:p>
          <a:p>
            <a:pPr marL="457200" indent="-457200">
              <a:buFont typeface="Arial" panose="020B0604020202020204" pitchFamily="34" charset="0"/>
              <a:buChar char="•"/>
            </a:pPr>
            <a:r>
              <a:rPr lang="da-DK" sz="4000" dirty="0"/>
              <a:t>Andet</a:t>
            </a:r>
          </a:p>
        </p:txBody>
      </p:sp>
    </p:spTree>
    <p:extLst>
      <p:ext uri="{BB962C8B-B14F-4D97-AF65-F5344CB8AC3E}">
        <p14:creationId xmlns:p14="http://schemas.microsoft.com/office/powerpoint/2010/main" val="339626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45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4A45FF-91DD-BBB0-E5CB-B65B3F9F4711}"/>
              </a:ext>
            </a:extLst>
          </p:cNvPr>
          <p:cNvSpPr>
            <a:spLocks noGrp="1"/>
          </p:cNvSpPr>
          <p:nvPr>
            <p:ph type="title"/>
          </p:nvPr>
        </p:nvSpPr>
        <p:spPr>
          <a:xfrm>
            <a:off x="958596" y="4947559"/>
            <a:ext cx="10268712" cy="1169121"/>
          </a:xfrm>
        </p:spPr>
        <p:txBody>
          <a:bodyPr vert="horz" lIns="91440" tIns="45720" rIns="91440" bIns="45720" rtlCol="0" anchor="ctr">
            <a:normAutofit/>
          </a:bodyPr>
          <a:lstStyle/>
          <a:p>
            <a:pPr algn="ctr"/>
            <a:r>
              <a:rPr lang="en-US" sz="7200" dirty="0"/>
              <a:t>Tak for </a:t>
            </a:r>
            <a:r>
              <a:rPr lang="en-US" sz="7200" dirty="0" err="1"/>
              <a:t>i</a:t>
            </a:r>
            <a:r>
              <a:rPr lang="en-US" sz="7200" dirty="0"/>
              <a:t> </a:t>
            </a:r>
            <a:r>
              <a:rPr lang="en-US" sz="7200" dirty="0" err="1"/>
              <a:t>dag</a:t>
            </a:r>
            <a:r>
              <a:rPr lang="en-US" sz="7200" dirty="0"/>
              <a:t>!</a:t>
            </a:r>
          </a:p>
        </p:txBody>
      </p:sp>
      <p:pic>
        <p:nvPicPr>
          <p:cNvPr id="5" name="Billede 4" descr="Et billede, der indeholder tekst, emblem, symbol, cirkel&#10;&#10;Automatisk genereret beskrivelse">
            <a:extLst>
              <a:ext uri="{FF2B5EF4-FFF2-40B4-BE49-F238E27FC236}">
                <a16:creationId xmlns:a16="http://schemas.microsoft.com/office/drawing/2014/main" id="{E93574F6-F95B-B3FD-0476-3605A72C0B16}"/>
              </a:ext>
            </a:extLst>
          </p:cNvPr>
          <p:cNvPicPr>
            <a:picLocks noChangeAspect="1"/>
          </p:cNvPicPr>
          <p:nvPr/>
        </p:nvPicPr>
        <p:blipFill rotWithShape="1">
          <a:blip r:embed="rId2">
            <a:extLst>
              <a:ext uri="{28A0092B-C50C-407E-A947-70E740481C1C}">
                <a14:useLocalDpi xmlns:a14="http://schemas.microsoft.com/office/drawing/2010/main" val="0"/>
              </a:ext>
            </a:extLst>
          </a:blip>
          <a:srcRect t="13977" r="-2" b="16881"/>
          <a:stretch/>
        </p:blipFill>
        <p:spPr>
          <a:xfrm>
            <a:off x="20" y="1"/>
            <a:ext cx="6092932" cy="4212709"/>
          </a:xfrm>
          <a:prstGeom prst="rect">
            <a:avLst/>
          </a:prstGeom>
        </p:spPr>
      </p:pic>
      <p:pic>
        <p:nvPicPr>
          <p:cNvPr id="7" name="Billede 6" descr="Et billede, der indeholder Ansigt, smil, tegneserie, person&#10;&#10;Automatisk genereret beskrivelse">
            <a:extLst>
              <a:ext uri="{FF2B5EF4-FFF2-40B4-BE49-F238E27FC236}">
                <a16:creationId xmlns:a16="http://schemas.microsoft.com/office/drawing/2014/main" id="{2254C352-7A9D-EB91-B047-62F6BD0059FC}"/>
              </a:ext>
            </a:extLst>
          </p:cNvPr>
          <p:cNvPicPr>
            <a:picLocks noChangeAspect="1"/>
          </p:cNvPicPr>
          <p:nvPr/>
        </p:nvPicPr>
        <p:blipFill rotWithShape="1">
          <a:blip r:embed="rId3">
            <a:extLst>
              <a:ext uri="{28A0092B-C50C-407E-A947-70E740481C1C}">
                <a14:useLocalDpi xmlns:a14="http://schemas.microsoft.com/office/drawing/2010/main" val="0"/>
              </a:ext>
            </a:extLst>
          </a:blip>
          <a:srcRect t="7102" r="2" b="23784"/>
          <a:stretch/>
        </p:blipFill>
        <p:spPr>
          <a:xfrm>
            <a:off x="6092952" y="-3"/>
            <a:ext cx="6099048" cy="4215384"/>
          </a:xfrm>
          <a:prstGeom prst="rect">
            <a:avLst/>
          </a:prstGeom>
        </p:spPr>
      </p:pic>
    </p:spTree>
    <p:extLst>
      <p:ext uri="{BB962C8B-B14F-4D97-AF65-F5344CB8AC3E}">
        <p14:creationId xmlns:p14="http://schemas.microsoft.com/office/powerpoint/2010/main" val="2647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5E2261E-6ABA-87DA-04EA-701FDD30487C}"/>
              </a:ext>
            </a:extLst>
          </p:cNvPr>
          <p:cNvSpPr>
            <a:spLocks noGrp="1"/>
          </p:cNvSpPr>
          <p:nvPr>
            <p:ph idx="1"/>
          </p:nvPr>
        </p:nvSpPr>
        <p:spPr>
          <a:xfrm>
            <a:off x="221737" y="2611815"/>
            <a:ext cx="10268712" cy="3593592"/>
          </a:xfrm>
        </p:spPr>
        <p:txBody>
          <a:bodyPr/>
          <a:lstStyle/>
          <a:p>
            <a:r>
              <a:rPr lang="da-DK" u="sng" dirty="0"/>
              <a:t>Ved bordene</a:t>
            </a:r>
          </a:p>
          <a:p>
            <a:pPr marL="457200" indent="-457200">
              <a:buFont typeface="Arial" panose="020B0604020202020204" pitchFamily="34" charset="0"/>
              <a:buChar char="•"/>
            </a:pPr>
            <a:r>
              <a:rPr lang="da-DK" dirty="0"/>
              <a:t>Tag en runde hvor i deler jeres erfaringer som bisidder.</a:t>
            </a:r>
          </a:p>
          <a:p>
            <a:pPr marL="457200" indent="-457200">
              <a:buFont typeface="Arial" panose="020B0604020202020204" pitchFamily="34" charset="0"/>
              <a:buChar char="•"/>
            </a:pPr>
            <a:r>
              <a:rPr lang="da-DK" dirty="0"/>
              <a:t>Hvad virker godt?</a:t>
            </a:r>
          </a:p>
          <a:p>
            <a:pPr marL="457200" indent="-457200">
              <a:buFont typeface="Arial" panose="020B0604020202020204" pitchFamily="34" charset="0"/>
              <a:buChar char="•"/>
            </a:pPr>
            <a:r>
              <a:rPr lang="da-DK" dirty="0"/>
              <a:t>Hvad virker dårligt?</a:t>
            </a:r>
          </a:p>
          <a:p>
            <a:pPr marL="457200" indent="-457200">
              <a:buFont typeface="Arial" panose="020B0604020202020204" pitchFamily="34" charset="0"/>
              <a:buChar char="•"/>
            </a:pPr>
            <a:r>
              <a:rPr lang="da-DK" dirty="0"/>
              <a:t>Hvad har været jeres bedste/værste oplevelse som bisidder?</a:t>
            </a:r>
          </a:p>
          <a:p>
            <a:pPr marL="457200" indent="-457200">
              <a:buFont typeface="Arial" panose="020B0604020202020204" pitchFamily="34" charset="0"/>
              <a:buChar char="•"/>
            </a:pPr>
            <a:r>
              <a:rPr lang="da-DK" dirty="0"/>
              <a:t>Samlet opsamling.</a:t>
            </a:r>
          </a:p>
        </p:txBody>
      </p:sp>
      <p:pic>
        <p:nvPicPr>
          <p:cNvPr id="6" name="Pladsholder til indhold 4" descr="Et billede, der indeholder tekst, emblem, symbol, cirkel&#10;&#10;Automatisk genereret beskrivelse">
            <a:extLst>
              <a:ext uri="{FF2B5EF4-FFF2-40B4-BE49-F238E27FC236}">
                <a16:creationId xmlns:a16="http://schemas.microsoft.com/office/drawing/2014/main" id="{376D857C-4B34-1504-767F-BF82FA74C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449" y="317814"/>
            <a:ext cx="1524003" cy="1524003"/>
          </a:xfrm>
          <a:prstGeom prst="rect">
            <a:avLst/>
          </a:prstGeom>
        </p:spPr>
      </p:pic>
      <p:sp>
        <p:nvSpPr>
          <p:cNvPr id="14" name="Titel 1">
            <a:extLst>
              <a:ext uri="{FF2B5EF4-FFF2-40B4-BE49-F238E27FC236}">
                <a16:creationId xmlns:a16="http://schemas.microsoft.com/office/drawing/2014/main" id="{72383588-F1E2-C926-46DB-5DCD61E8ECE0}"/>
              </a:ext>
            </a:extLst>
          </p:cNvPr>
          <p:cNvSpPr txBox="1">
            <a:spLocks/>
          </p:cNvSpPr>
          <p:nvPr/>
        </p:nvSpPr>
        <p:spPr>
          <a:xfrm>
            <a:off x="0" y="317814"/>
            <a:ext cx="11935326"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pPr algn="ctr"/>
            <a:r>
              <a:rPr lang="da-DK" dirty="0"/>
              <a:t>Erfaringsudveksling</a:t>
            </a:r>
            <a:br>
              <a:rPr lang="da-DK" dirty="0"/>
            </a:br>
            <a:r>
              <a:rPr lang="da-DK" sz="3100" dirty="0"/>
              <a:t>Sammen er vi stærkere</a:t>
            </a:r>
          </a:p>
        </p:txBody>
      </p:sp>
    </p:spTree>
    <p:extLst>
      <p:ext uri="{BB962C8B-B14F-4D97-AF65-F5344CB8AC3E}">
        <p14:creationId xmlns:p14="http://schemas.microsoft.com/office/powerpoint/2010/main" val="320108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6B89A56-9547-28F0-C27A-3D80BA35D50D}"/>
              </a:ext>
            </a:extLst>
          </p:cNvPr>
          <p:cNvSpPr>
            <a:spLocks noGrp="1"/>
          </p:cNvSpPr>
          <p:nvPr>
            <p:ph type="title"/>
          </p:nvPr>
        </p:nvSpPr>
        <p:spPr>
          <a:xfrm>
            <a:off x="0" y="317500"/>
            <a:ext cx="11943347" cy="1701800"/>
          </a:xfrm>
        </p:spPr>
        <p:txBody>
          <a:bodyPr vert="horz" lIns="91440" tIns="45720" rIns="91440" bIns="45720" rtlCol="0" anchor="ctr">
            <a:noAutofit/>
          </a:bodyPr>
          <a:lstStyle/>
          <a:p>
            <a:pPr algn="ctr"/>
            <a:r>
              <a:rPr lang="en-US" sz="5400" kern="1200" dirty="0" err="1">
                <a:latin typeface="Aptos ExtraBold" panose="020B0004020202020204" pitchFamily="34" charset="0"/>
              </a:rPr>
              <a:t>Hvad</a:t>
            </a:r>
            <a:r>
              <a:rPr lang="en-US" sz="5400" kern="1200" dirty="0">
                <a:latin typeface="Aptos ExtraBold" panose="020B0004020202020204" pitchFamily="34" charset="0"/>
              </a:rPr>
              <a:t> er </a:t>
            </a:r>
            <a:r>
              <a:rPr lang="en-US" sz="5400" kern="1200" dirty="0" err="1">
                <a:latin typeface="Aptos ExtraBold" panose="020B0004020202020204" pitchFamily="34" charset="0"/>
              </a:rPr>
              <a:t>en</a:t>
            </a:r>
            <a:r>
              <a:rPr lang="en-US" sz="5400" kern="1200" dirty="0">
                <a:latin typeface="Aptos ExtraBold" panose="020B0004020202020204" pitchFamily="34" charset="0"/>
              </a:rPr>
              <a:t> </a:t>
            </a:r>
            <a:r>
              <a:rPr lang="en-US" sz="5400" kern="1200" dirty="0" err="1">
                <a:latin typeface="Aptos ExtraBold" panose="020B0004020202020204" pitchFamily="34" charset="0"/>
              </a:rPr>
              <a:t>bisidder</a:t>
            </a:r>
            <a:r>
              <a:rPr lang="en-US" sz="5400" kern="1200" dirty="0">
                <a:latin typeface="Aptos ExtraBold" panose="020B0004020202020204" pitchFamily="34" charset="0"/>
              </a:rPr>
              <a:t>?</a:t>
            </a:r>
          </a:p>
        </p:txBody>
      </p:sp>
      <p:pic>
        <p:nvPicPr>
          <p:cNvPr id="5" name="Pladsholder til indhold 4" descr="Et billede, der indeholder tekst, emblem, symbol, cirkel&#10;&#10;Automatisk genereret beskrivelse">
            <a:extLst>
              <a:ext uri="{FF2B5EF4-FFF2-40B4-BE49-F238E27FC236}">
                <a16:creationId xmlns:a16="http://schemas.microsoft.com/office/drawing/2014/main" id="{2691A16D-0E2D-5032-FCCD-1BD8A84F7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749" y="317500"/>
            <a:ext cx="1524003" cy="1524003"/>
          </a:xfrm>
          <a:prstGeom prst="rect">
            <a:avLst/>
          </a:prstGeom>
        </p:spPr>
      </p:pic>
      <p:sp>
        <p:nvSpPr>
          <p:cNvPr id="6" name="Pladsholder til indhold 5">
            <a:extLst>
              <a:ext uri="{FF2B5EF4-FFF2-40B4-BE49-F238E27FC236}">
                <a16:creationId xmlns:a16="http://schemas.microsoft.com/office/drawing/2014/main" id="{F1E23097-2A73-5B23-8503-E2C04E9C9879}"/>
              </a:ext>
            </a:extLst>
          </p:cNvPr>
          <p:cNvSpPr txBox="1">
            <a:spLocks noGrp="1"/>
          </p:cNvSpPr>
          <p:nvPr>
            <p:ph idx="1"/>
          </p:nvPr>
        </p:nvSpPr>
        <p:spPr>
          <a:xfrm>
            <a:off x="0" y="2368379"/>
            <a:ext cx="8943474" cy="5296899"/>
          </a:xfrm>
          <a:prstGeom prst="rect">
            <a:avLst/>
          </a:prstGeom>
          <a:noFill/>
        </p:spPr>
        <p:txBody>
          <a:bodyPr wrap="square" rtlCol="0">
            <a:spAutoFit/>
          </a:bodyPr>
          <a:lstStyle/>
          <a:p>
            <a:pPr marL="285750" indent="-285750">
              <a:buFont typeface="Wingdings" panose="05000000000000000000" pitchFamily="2" charset="2"/>
              <a:buChar char="§"/>
            </a:pPr>
            <a:endParaRPr lang="da-DK" sz="2400" dirty="0"/>
          </a:p>
          <a:p>
            <a:pPr marL="285750" indent="-285750">
              <a:buFont typeface="Wingdings" panose="05000000000000000000" pitchFamily="2" charset="2"/>
              <a:buChar char="§"/>
            </a:pPr>
            <a:r>
              <a:rPr lang="da-DK" sz="2400" dirty="0"/>
              <a:t>En støtteperson til samtaler med myndigheder såsom kommune eller boform.</a:t>
            </a:r>
          </a:p>
          <a:p>
            <a:endParaRPr lang="da-DK" sz="2400" dirty="0"/>
          </a:p>
          <a:p>
            <a:pPr marL="285750" indent="-285750">
              <a:buFont typeface="Wingdings" panose="05000000000000000000" pitchFamily="2" charset="2"/>
              <a:buChar char="§"/>
            </a:pPr>
            <a:r>
              <a:rPr lang="da-DK" sz="2400" dirty="0"/>
              <a:t>Bisidder er en begrænset rolle.</a:t>
            </a:r>
          </a:p>
          <a:p>
            <a:pPr marL="285750" indent="-285750">
              <a:buFont typeface="Wingdings" panose="05000000000000000000" pitchFamily="2" charset="2"/>
              <a:buChar char="§"/>
            </a:pPr>
            <a:endParaRPr lang="da-DK" sz="2400" dirty="0"/>
          </a:p>
          <a:p>
            <a:pPr marL="285750" indent="-285750">
              <a:buFont typeface="Wingdings" panose="05000000000000000000" pitchFamily="2" charset="2"/>
              <a:buChar char="§"/>
            </a:pPr>
            <a:r>
              <a:rPr lang="da-DK" sz="2400" dirty="0"/>
              <a:t>Primært en ”lyttende” og forberedende-rolle. </a:t>
            </a:r>
          </a:p>
          <a:p>
            <a:endParaRPr lang="da-DK" sz="2400" dirty="0"/>
          </a:p>
          <a:p>
            <a:endParaRPr lang="da-DK" dirty="0"/>
          </a:p>
          <a:p>
            <a:endParaRPr lang="da-DK" dirty="0"/>
          </a:p>
        </p:txBody>
      </p:sp>
    </p:spTree>
    <p:extLst>
      <p:ext uri="{BB962C8B-B14F-4D97-AF65-F5344CB8AC3E}">
        <p14:creationId xmlns:p14="http://schemas.microsoft.com/office/powerpoint/2010/main" val="101220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a:extLst>
              <a:ext uri="{FF2B5EF4-FFF2-40B4-BE49-F238E27FC236}">
                <a16:creationId xmlns:a16="http://schemas.microsoft.com/office/drawing/2014/main" id="{9F88DE75-0CD8-8248-E24F-EA5C646EFF32}"/>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5" name="Titel 1">
            <a:extLst>
              <a:ext uri="{FF2B5EF4-FFF2-40B4-BE49-F238E27FC236}">
                <a16:creationId xmlns:a16="http://schemas.microsoft.com/office/drawing/2014/main" id="{4F3E11B4-FEF5-6C4A-E0F9-075E3FB7B2F6}"/>
              </a:ext>
            </a:extLst>
          </p:cNvPr>
          <p:cNvSpPr>
            <a:spLocks noGrp="1"/>
          </p:cNvSpPr>
          <p:nvPr>
            <p:ph idx="1"/>
          </p:nvPr>
        </p:nvSpPr>
        <p:spPr>
          <a:xfrm>
            <a:off x="1098884" y="0"/>
            <a:ext cx="9391565" cy="2277979"/>
          </a:xfrm>
        </p:spPr>
        <p:txBody>
          <a:bodyPr vert="horz" lIns="91440" tIns="45720" rIns="91440" bIns="45720" rtlCol="0" anchor="ctr">
            <a:noAutofit/>
          </a:bodyPr>
          <a:lstStyle/>
          <a:p>
            <a:r>
              <a:rPr lang="en-US" sz="5900" kern="1200" dirty="0" err="1">
                <a:solidFill>
                  <a:schemeClr val="bg1"/>
                </a:solidFill>
                <a:latin typeface="Aptos ExtraBold" panose="020B0004020202020204" pitchFamily="34" charset="0"/>
              </a:rPr>
              <a:t>Hvad</a:t>
            </a:r>
            <a:r>
              <a:rPr lang="en-US" sz="5900" kern="1200" dirty="0">
                <a:solidFill>
                  <a:schemeClr val="bg1"/>
                </a:solidFill>
                <a:latin typeface="Aptos ExtraBold" panose="020B0004020202020204" pitchFamily="34" charset="0"/>
              </a:rPr>
              <a:t> er </a:t>
            </a:r>
            <a:r>
              <a:rPr lang="en-US" sz="5900" kern="1200" dirty="0" err="1">
                <a:solidFill>
                  <a:schemeClr val="bg1"/>
                </a:solidFill>
                <a:latin typeface="Aptos ExtraBold" panose="020B0004020202020204" pitchFamily="34" charset="0"/>
              </a:rPr>
              <a:t>en</a:t>
            </a:r>
            <a:r>
              <a:rPr lang="en-US" sz="5900" kern="1200" dirty="0">
                <a:solidFill>
                  <a:schemeClr val="bg1"/>
                </a:solidFill>
                <a:latin typeface="Aptos ExtraBold" panose="020B0004020202020204" pitchFamily="34" charset="0"/>
              </a:rPr>
              <a:t> </a:t>
            </a:r>
            <a:r>
              <a:rPr lang="en-US" sz="5900" kern="1200" dirty="0" err="1">
                <a:solidFill>
                  <a:schemeClr val="bg1"/>
                </a:solidFill>
                <a:latin typeface="Aptos ExtraBold" panose="020B0004020202020204" pitchFamily="34" charset="0"/>
              </a:rPr>
              <a:t>bisidder</a:t>
            </a:r>
            <a:r>
              <a:rPr lang="en-US" sz="5900" kern="1200" dirty="0">
                <a:solidFill>
                  <a:schemeClr val="bg1"/>
                </a:solidFill>
                <a:latin typeface="Aptos ExtraBold" panose="020B0004020202020204" pitchFamily="34" charset="0"/>
              </a:rPr>
              <a:t> </a:t>
            </a:r>
            <a:r>
              <a:rPr lang="en-US" sz="5900" kern="1200" dirty="0" err="1">
                <a:solidFill>
                  <a:schemeClr val="bg1"/>
                </a:solidFill>
                <a:latin typeface="Aptos ExtraBold" panose="020B0004020202020204" pitchFamily="34" charset="0"/>
              </a:rPr>
              <a:t>ikke</a:t>
            </a:r>
            <a:r>
              <a:rPr lang="en-US" sz="5900" kern="1200" dirty="0">
                <a:solidFill>
                  <a:schemeClr val="bg1"/>
                </a:solidFill>
                <a:latin typeface="Aptos ExtraBold" panose="020B0004020202020204" pitchFamily="34" charset="0"/>
              </a:rPr>
              <a:t>?</a:t>
            </a:r>
          </a:p>
        </p:txBody>
      </p:sp>
      <p:pic>
        <p:nvPicPr>
          <p:cNvPr id="6" name="Pladsholder til indhold 4" descr="Et billede, der indeholder tekst, emblem, symbol, cirkel&#10;&#10;Automatisk genereret beskrivelse">
            <a:extLst>
              <a:ext uri="{FF2B5EF4-FFF2-40B4-BE49-F238E27FC236}">
                <a16:creationId xmlns:a16="http://schemas.microsoft.com/office/drawing/2014/main" id="{7EAC0331-1DE5-75D6-2F30-92ED8F197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449" y="317814"/>
            <a:ext cx="1524003" cy="1524003"/>
          </a:xfrm>
          <a:prstGeom prst="rect">
            <a:avLst/>
          </a:prstGeom>
        </p:spPr>
      </p:pic>
      <p:sp>
        <p:nvSpPr>
          <p:cNvPr id="7" name="Tekstfelt 6">
            <a:extLst>
              <a:ext uri="{FF2B5EF4-FFF2-40B4-BE49-F238E27FC236}">
                <a16:creationId xmlns:a16="http://schemas.microsoft.com/office/drawing/2014/main" id="{A947B3A5-3EAD-B311-CB3D-387A8DC07133}"/>
              </a:ext>
            </a:extLst>
          </p:cNvPr>
          <p:cNvSpPr txBox="1"/>
          <p:nvPr/>
        </p:nvSpPr>
        <p:spPr>
          <a:xfrm>
            <a:off x="81813" y="2360915"/>
            <a:ext cx="6895877" cy="4401205"/>
          </a:xfrm>
          <a:prstGeom prst="rect">
            <a:avLst/>
          </a:prstGeom>
          <a:noFill/>
        </p:spPr>
        <p:txBody>
          <a:bodyPr wrap="square" rtlCol="0">
            <a:spAutoFit/>
          </a:bodyPr>
          <a:lstStyle/>
          <a:p>
            <a:pPr marL="285750" indent="-285750">
              <a:buFont typeface="Wingdings" panose="05000000000000000000" pitchFamily="2" charset="2"/>
              <a:buChar char="§"/>
            </a:pPr>
            <a:r>
              <a:rPr lang="da-DK" sz="2800" dirty="0"/>
              <a:t>Bisidder er ikke tilstede at ”føre sag”.</a:t>
            </a:r>
          </a:p>
          <a:p>
            <a:endParaRPr lang="da-DK" sz="2800" dirty="0"/>
          </a:p>
          <a:p>
            <a:pPr marL="285750" indent="-285750">
              <a:buFont typeface="Wingdings" panose="05000000000000000000" pitchFamily="2" charset="2"/>
              <a:buChar char="§"/>
            </a:pPr>
            <a:r>
              <a:rPr lang="da-DK" sz="2800" dirty="0"/>
              <a:t>Bisidder har ikke forhandlings- eller beslutningskompetencer.</a:t>
            </a:r>
          </a:p>
          <a:p>
            <a:pPr marL="285750" indent="-285750">
              <a:buFont typeface="Wingdings" panose="05000000000000000000" pitchFamily="2" charset="2"/>
              <a:buChar char="§"/>
            </a:pPr>
            <a:endParaRPr lang="da-DK" sz="2800" dirty="0"/>
          </a:p>
          <a:p>
            <a:pPr marL="285750" indent="-285750">
              <a:buFont typeface="Wingdings" panose="05000000000000000000" pitchFamily="2" charset="2"/>
              <a:buChar char="§"/>
            </a:pPr>
            <a:r>
              <a:rPr lang="da-DK" sz="2800" dirty="0"/>
              <a:t> Bisidder kan ikke være stedfortræder for borger.</a:t>
            </a:r>
          </a:p>
          <a:p>
            <a:pPr marL="285750" indent="-285750">
              <a:buFont typeface="Wingdings" panose="05000000000000000000" pitchFamily="2" charset="2"/>
              <a:buChar char="§"/>
            </a:pPr>
            <a:endParaRPr lang="da-DK" sz="2800" dirty="0"/>
          </a:p>
          <a:p>
            <a:pPr marL="285750" indent="-285750">
              <a:buFont typeface="Wingdings" panose="05000000000000000000" pitchFamily="2" charset="2"/>
              <a:buChar char="§"/>
            </a:pPr>
            <a:r>
              <a:rPr lang="da-DK" sz="2800" dirty="0"/>
              <a:t>Bisidder kan ikke bede om aktindsigt på dine vegne.</a:t>
            </a:r>
          </a:p>
        </p:txBody>
      </p:sp>
      <p:sp>
        <p:nvSpPr>
          <p:cNvPr id="8" name="Tekstfelt 7">
            <a:extLst>
              <a:ext uri="{FF2B5EF4-FFF2-40B4-BE49-F238E27FC236}">
                <a16:creationId xmlns:a16="http://schemas.microsoft.com/office/drawing/2014/main" id="{8DD276A4-D603-1AE5-70D7-67CAED9C5A22}"/>
              </a:ext>
            </a:extLst>
          </p:cNvPr>
          <p:cNvSpPr txBox="1"/>
          <p:nvPr/>
        </p:nvSpPr>
        <p:spPr>
          <a:xfrm>
            <a:off x="8296469" y="2846988"/>
            <a:ext cx="3542560" cy="3262432"/>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2000" dirty="0"/>
          </a:p>
          <a:p>
            <a:pPr marL="285750" indent="-285750">
              <a:buFont typeface="Wingdings" panose="05000000000000000000" pitchFamily="2" charset="2"/>
              <a:buChar char="§"/>
            </a:pPr>
            <a:r>
              <a:rPr lang="da-DK" dirty="0"/>
              <a:t>Hvis det er et udtalt ønske fra borgers side,</a:t>
            </a:r>
            <a:r>
              <a:rPr lang="da-DK" b="1" dirty="0"/>
              <a:t> </a:t>
            </a:r>
            <a:r>
              <a:rPr lang="da-DK" b="1" i="1" dirty="0"/>
              <a:t>kan</a:t>
            </a:r>
            <a:r>
              <a:rPr lang="da-DK" b="1" dirty="0"/>
              <a:t> </a:t>
            </a:r>
            <a:r>
              <a:rPr lang="da-DK" dirty="0"/>
              <a:t>SAND gå ind og agere partrepræsentant. Det kræver et samtykke, og skal ske skriftligt. </a:t>
            </a:r>
          </a:p>
          <a:p>
            <a:endParaRPr lang="da-DK" dirty="0"/>
          </a:p>
          <a:p>
            <a:pPr marL="285750" indent="-285750">
              <a:buFont typeface="Arial" panose="020B0604020202020204" pitchFamily="34" charset="0"/>
              <a:buChar char="•"/>
            </a:pPr>
            <a:r>
              <a:rPr lang="da-DK" dirty="0"/>
              <a:t>Tag kontakt til sekretariatet og få vendt sagen med Martin og Emma eller Nancy.</a:t>
            </a:r>
          </a:p>
        </p:txBody>
      </p:sp>
      <p:sp>
        <p:nvSpPr>
          <p:cNvPr id="10" name="Freeform: Shape 32">
            <a:extLst>
              <a:ext uri="{FF2B5EF4-FFF2-40B4-BE49-F238E27FC236}">
                <a16:creationId xmlns:a16="http://schemas.microsoft.com/office/drawing/2014/main" id="{8929056E-A72E-9429-9BAD-B4887EA281A7}"/>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135622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0BB9E-DEA4-7BAF-BD6D-43E7F76D6F1D}"/>
              </a:ext>
            </a:extLst>
          </p:cNvPr>
          <p:cNvSpPr>
            <a:spLocks noGrp="1"/>
          </p:cNvSpPr>
          <p:nvPr>
            <p:ph type="title"/>
          </p:nvPr>
        </p:nvSpPr>
        <p:spPr/>
        <p:txBody>
          <a:bodyPr/>
          <a:lstStyle/>
          <a:p>
            <a:pPr algn="ctr"/>
            <a:r>
              <a:rPr lang="da-DK" dirty="0"/>
              <a:t>FROKOST</a:t>
            </a:r>
          </a:p>
        </p:txBody>
      </p:sp>
      <p:sp>
        <p:nvSpPr>
          <p:cNvPr id="3" name="Pladsholder til indhold 2">
            <a:extLst>
              <a:ext uri="{FF2B5EF4-FFF2-40B4-BE49-F238E27FC236}">
                <a16:creationId xmlns:a16="http://schemas.microsoft.com/office/drawing/2014/main" id="{166B0879-2B00-633C-6A5C-3CDF7BA9AE23}"/>
              </a:ext>
            </a:extLst>
          </p:cNvPr>
          <p:cNvSpPr>
            <a:spLocks noGrp="1"/>
          </p:cNvSpPr>
          <p:nvPr>
            <p:ph idx="1"/>
          </p:nvPr>
        </p:nvSpPr>
        <p:spPr>
          <a:xfrm>
            <a:off x="960120" y="3585410"/>
            <a:ext cx="10268712" cy="2595933"/>
          </a:xfrm>
        </p:spPr>
        <p:txBody>
          <a:bodyPr>
            <a:normAutofit/>
          </a:bodyPr>
          <a:lstStyle/>
          <a:p>
            <a:pPr algn="ctr"/>
            <a:r>
              <a:rPr lang="da-DK" sz="6600" dirty="0"/>
              <a:t>Vi mødes igen 12:45</a:t>
            </a:r>
          </a:p>
        </p:txBody>
      </p:sp>
    </p:spTree>
    <p:extLst>
      <p:ext uri="{BB962C8B-B14F-4D97-AF65-F5344CB8AC3E}">
        <p14:creationId xmlns:p14="http://schemas.microsoft.com/office/powerpoint/2010/main" val="343921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tøj, person, skærmbillede, indendørs&#10;&#10;Automatisk genereret beskrivelse">
            <a:extLst>
              <a:ext uri="{FF2B5EF4-FFF2-40B4-BE49-F238E27FC236}">
                <a16:creationId xmlns:a16="http://schemas.microsoft.com/office/drawing/2014/main" id="{A74FE74D-B5D6-A506-4033-74146EC752D2}"/>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26909" b="16841"/>
          <a:stretch/>
        </p:blipFill>
        <p:spPr>
          <a:xfrm>
            <a:off x="20" y="10"/>
            <a:ext cx="12191980" cy="6857990"/>
          </a:xfrm>
          <a:prstGeom prst="rect">
            <a:avLst/>
          </a:prstGeom>
        </p:spPr>
      </p:pic>
      <p:sp>
        <p:nvSpPr>
          <p:cNvPr id="2" name="Titel 1">
            <a:extLst>
              <a:ext uri="{FF2B5EF4-FFF2-40B4-BE49-F238E27FC236}">
                <a16:creationId xmlns:a16="http://schemas.microsoft.com/office/drawing/2014/main" id="{9C458F14-37D4-EC5A-2253-90A4F9A23245}"/>
              </a:ext>
            </a:extLst>
          </p:cNvPr>
          <p:cNvSpPr>
            <a:spLocks noGrp="1"/>
          </p:cNvSpPr>
          <p:nvPr>
            <p:ph type="ctrTitle"/>
          </p:nvPr>
        </p:nvSpPr>
        <p:spPr>
          <a:xfrm>
            <a:off x="960120" y="640080"/>
            <a:ext cx="10268712" cy="3227832"/>
          </a:xfrm>
        </p:spPr>
        <p:txBody>
          <a:bodyPr anchor="b">
            <a:normAutofit/>
          </a:bodyPr>
          <a:lstStyle/>
          <a:p>
            <a:r>
              <a:rPr lang="da-DK" sz="7500" dirty="0">
                <a:effectLst>
                  <a:outerShdw blurRad="38100" dist="38100" dir="2700000" algn="tl">
                    <a:srgbClr val="000000">
                      <a:alpha val="43137"/>
                    </a:srgbClr>
                  </a:outerShdw>
                </a:effectLst>
              </a:rPr>
              <a:t>Kontanthjælpsreform</a:t>
            </a:r>
          </a:p>
        </p:txBody>
      </p:sp>
      <p:sp>
        <p:nvSpPr>
          <p:cNvPr id="10" name="Undertitel 9">
            <a:extLst>
              <a:ext uri="{FF2B5EF4-FFF2-40B4-BE49-F238E27FC236}">
                <a16:creationId xmlns:a16="http://schemas.microsoft.com/office/drawing/2014/main" id="{A46385FE-8632-EE40-FE28-896F17C162A2}"/>
              </a:ext>
            </a:extLst>
          </p:cNvPr>
          <p:cNvSpPr>
            <a:spLocks noGrp="1"/>
          </p:cNvSpPr>
          <p:nvPr>
            <p:ph type="subTitle" idx="1"/>
          </p:nvPr>
        </p:nvSpPr>
        <p:spPr>
          <a:xfrm>
            <a:off x="960120" y="4526280"/>
            <a:ext cx="10268712" cy="1508760"/>
          </a:xfrm>
        </p:spPr>
        <p:txBody>
          <a:bodyPr anchor="t">
            <a:normAutofit/>
          </a:bodyPr>
          <a:lstStyle/>
          <a:p>
            <a:r>
              <a:rPr lang="da-DK" dirty="0">
                <a:solidFill>
                  <a:schemeClr val="tx1"/>
                </a:solidFill>
              </a:rPr>
              <a:t>2024/2025</a:t>
            </a:r>
          </a:p>
        </p:txBody>
      </p:sp>
      <p:pic>
        <p:nvPicPr>
          <p:cNvPr id="8" name="Billede 7" descr="Et billede, der indeholder tekst, emblem, symbol, cirkel&#10;&#10;Automatisk genereret beskrivelse">
            <a:extLst>
              <a:ext uri="{FF2B5EF4-FFF2-40B4-BE49-F238E27FC236}">
                <a16:creationId xmlns:a16="http://schemas.microsoft.com/office/drawing/2014/main" id="{8869A828-942D-1ED9-5B4F-AB65360F3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830" y="235083"/>
            <a:ext cx="1524003" cy="1524003"/>
          </a:xfrm>
          <a:prstGeom prst="rect">
            <a:avLst/>
          </a:prstGeom>
        </p:spPr>
      </p:pic>
    </p:spTree>
    <p:extLst>
      <p:ext uri="{BB962C8B-B14F-4D97-AF65-F5344CB8AC3E}">
        <p14:creationId xmlns:p14="http://schemas.microsoft.com/office/powerpoint/2010/main" val="36037988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D24F7-68E0-C11C-6EC8-1D91A3E1EE7A}"/>
              </a:ext>
            </a:extLst>
          </p:cNvPr>
          <p:cNvSpPr>
            <a:spLocks noGrp="1"/>
          </p:cNvSpPr>
          <p:nvPr>
            <p:ph type="title"/>
          </p:nvPr>
        </p:nvSpPr>
        <p:spPr/>
        <p:txBody>
          <a:bodyPr/>
          <a:lstStyle/>
          <a:p>
            <a:r>
              <a:rPr lang="da-DK" dirty="0"/>
              <a:t>Kontanthjælpsreform</a:t>
            </a:r>
          </a:p>
        </p:txBody>
      </p:sp>
      <p:pic>
        <p:nvPicPr>
          <p:cNvPr id="4" name="Pladsholder til indhold 4" descr="Et billede, der indeholder tekst, emblem, symbol, cirkel&#10;&#10;Automatisk genereret beskrivelse">
            <a:extLst>
              <a:ext uri="{FF2B5EF4-FFF2-40B4-BE49-F238E27FC236}">
                <a16:creationId xmlns:a16="http://schemas.microsoft.com/office/drawing/2014/main" id="{C6DC5126-F684-2574-CEF4-8C02CFA3C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641" y="317814"/>
            <a:ext cx="1524003" cy="1524003"/>
          </a:xfrm>
          <a:prstGeom prst="rect">
            <a:avLst/>
          </a:prstGeom>
        </p:spPr>
      </p:pic>
      <p:sp>
        <p:nvSpPr>
          <p:cNvPr id="5" name="Tekstfelt 4">
            <a:extLst>
              <a:ext uri="{FF2B5EF4-FFF2-40B4-BE49-F238E27FC236}">
                <a16:creationId xmlns:a16="http://schemas.microsoft.com/office/drawing/2014/main" id="{F3CE513E-82BA-E89F-0B31-542C68FAB00C}"/>
              </a:ext>
            </a:extLst>
          </p:cNvPr>
          <p:cNvSpPr txBox="1"/>
          <p:nvPr/>
        </p:nvSpPr>
        <p:spPr>
          <a:xfrm rot="21205714">
            <a:off x="332773" y="5630893"/>
            <a:ext cx="10413492" cy="369332"/>
          </a:xfrm>
          <a:prstGeom prst="rect">
            <a:avLst/>
          </a:prstGeom>
          <a:noFill/>
        </p:spPr>
        <p:txBody>
          <a:bodyPr wrap="none" rtlCol="0">
            <a:spAutoFit/>
          </a:bodyPr>
          <a:lstStyle/>
          <a:p>
            <a:r>
              <a:rPr lang="da-DK" b="0" i="0" dirty="0">
                <a:effectLst/>
              </a:rPr>
              <a:t>”Et nyt kontanthjælpssystem skal være mere enkelt og gennemskueligt for borgere og sagsbehandlere”</a:t>
            </a:r>
            <a:endParaRPr lang="da-DK" dirty="0"/>
          </a:p>
        </p:txBody>
      </p:sp>
      <p:sp>
        <p:nvSpPr>
          <p:cNvPr id="6" name="Tekstfelt 5">
            <a:extLst>
              <a:ext uri="{FF2B5EF4-FFF2-40B4-BE49-F238E27FC236}">
                <a16:creationId xmlns:a16="http://schemas.microsoft.com/office/drawing/2014/main" id="{B5F90318-1022-9097-C6E8-D40A22C7B3D3}"/>
              </a:ext>
            </a:extLst>
          </p:cNvPr>
          <p:cNvSpPr txBox="1"/>
          <p:nvPr/>
        </p:nvSpPr>
        <p:spPr>
          <a:xfrm rot="1773145">
            <a:off x="8219586" y="3611227"/>
            <a:ext cx="3979103" cy="369332"/>
          </a:xfrm>
          <a:prstGeom prst="rect">
            <a:avLst/>
          </a:prstGeom>
          <a:noFill/>
        </p:spPr>
        <p:txBody>
          <a:bodyPr wrap="none" rtlCol="0">
            <a:spAutoFit/>
          </a:bodyPr>
          <a:lstStyle/>
          <a:p>
            <a:r>
              <a:rPr lang="da-DK" b="0" i="0" dirty="0">
                <a:solidFill>
                  <a:srgbClr val="000000"/>
                </a:solidFill>
                <a:effectLst/>
              </a:rPr>
              <a:t>”Ydelsessystemet bliver mere enkelt.” </a:t>
            </a:r>
            <a:endParaRPr lang="da-DK" dirty="0"/>
          </a:p>
        </p:txBody>
      </p:sp>
      <p:sp>
        <p:nvSpPr>
          <p:cNvPr id="8" name="Tekstfelt 7">
            <a:extLst>
              <a:ext uri="{FF2B5EF4-FFF2-40B4-BE49-F238E27FC236}">
                <a16:creationId xmlns:a16="http://schemas.microsoft.com/office/drawing/2014/main" id="{07F1BDE8-4E67-B5E9-9170-B192B68A96EA}"/>
              </a:ext>
            </a:extLst>
          </p:cNvPr>
          <p:cNvSpPr txBox="1"/>
          <p:nvPr/>
        </p:nvSpPr>
        <p:spPr>
          <a:xfrm rot="20384980">
            <a:off x="-80758" y="3134467"/>
            <a:ext cx="6232358" cy="646331"/>
          </a:xfrm>
          <a:prstGeom prst="rect">
            <a:avLst/>
          </a:prstGeom>
          <a:noFill/>
        </p:spPr>
        <p:txBody>
          <a:bodyPr wrap="square">
            <a:spAutoFit/>
          </a:bodyPr>
          <a:lstStyle/>
          <a:p>
            <a:r>
              <a:rPr lang="da-DK" dirty="0">
                <a:solidFill>
                  <a:srgbClr val="000000"/>
                </a:solidFill>
              </a:rPr>
              <a:t>”F</a:t>
            </a:r>
            <a:r>
              <a:rPr lang="da-DK" b="0" i="0" dirty="0">
                <a:solidFill>
                  <a:srgbClr val="000000"/>
                </a:solidFill>
                <a:effectLst/>
              </a:rPr>
              <a:t>ritidstillæg, så der er råd til at gå til fodbold, tage i biografen og at få en ny skoletaske.”</a:t>
            </a:r>
            <a:endParaRPr lang="da-DK" dirty="0"/>
          </a:p>
        </p:txBody>
      </p:sp>
    </p:spTree>
    <p:extLst>
      <p:ext uri="{BB962C8B-B14F-4D97-AF65-F5344CB8AC3E}">
        <p14:creationId xmlns:p14="http://schemas.microsoft.com/office/powerpoint/2010/main" val="4221780703"/>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Juxtapose</Template>
  <TotalTime>18539</TotalTime>
  <Words>1936</Words>
  <Application>Microsoft Office PowerPoint</Application>
  <PresentationFormat>Widescreen</PresentationFormat>
  <Paragraphs>205</Paragraphs>
  <Slides>32</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32</vt:i4>
      </vt:variant>
    </vt:vector>
  </HeadingPairs>
  <TitlesOfParts>
    <vt:vector size="40" baseType="lpstr">
      <vt:lpstr>Aptos ExtraBold</vt:lpstr>
      <vt:lpstr>Arial</vt:lpstr>
      <vt:lpstr>Calibri</vt:lpstr>
      <vt:lpstr>Franklin Gothic Demi Cond</vt:lpstr>
      <vt:lpstr>Franklin Gothic Medium</vt:lpstr>
      <vt:lpstr>Poppins</vt:lpstr>
      <vt:lpstr>Wingdings</vt:lpstr>
      <vt:lpstr>JuxtaposeVTI</vt:lpstr>
      <vt:lpstr>Bisidderopfølgning</vt:lpstr>
      <vt:lpstr>BISIDDEROPFØLGNING</vt:lpstr>
      <vt:lpstr>Erfaringsudveksling Sammen er vi stærkere</vt:lpstr>
      <vt:lpstr>PowerPoint-præsentation</vt:lpstr>
      <vt:lpstr>Hvad er en bisidder?</vt:lpstr>
      <vt:lpstr>PowerPoint-præsentation</vt:lpstr>
      <vt:lpstr>FROKOST</vt:lpstr>
      <vt:lpstr>Kontanthjælpsreform</vt:lpstr>
      <vt:lpstr>Kontanthjælpsreform</vt:lpstr>
      <vt:lpstr>Kontanthjælpsreform Formål</vt:lpstr>
      <vt:lpstr>Kontanthjælpsreform Hvad BETYDER DET EGENTLIG?</vt:lpstr>
      <vt:lpstr>Mindstesats</vt:lpstr>
      <vt:lpstr>Grundsats</vt:lpstr>
      <vt:lpstr>Forhøjet sats</vt:lpstr>
      <vt:lpstr>Afskaffelse</vt:lpstr>
      <vt:lpstr>Hvad får vi så i stedet?</vt:lpstr>
      <vt:lpstr>Boligstøtteloft</vt:lpstr>
      <vt:lpstr>Afklaringsret</vt:lpstr>
      <vt:lpstr>Afklaringsret</vt:lpstr>
      <vt:lpstr>Medicin</vt:lpstr>
      <vt:lpstr>Den Blandede landhandel</vt:lpstr>
      <vt:lpstr>En lille observation</vt:lpstr>
      <vt:lpstr>En lille observation</vt:lpstr>
      <vt:lpstr>EFTERmiddagskaffe</vt:lpstr>
      <vt:lpstr>Hjemløsereformen</vt:lpstr>
      <vt:lpstr>Hjemløsereformen </vt:lpstr>
      <vt:lpstr>Udskrivning &amp; bortvisning fra §110</vt:lpstr>
      <vt:lpstr>Principmeddelelse 81-13</vt:lpstr>
      <vt:lpstr>Principmeddelelse 6-19</vt:lpstr>
      <vt:lpstr>Hvad ser vi i sand?</vt:lpstr>
      <vt:lpstr>OPsamling</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Bisidderopfølgning</dc:title>
  <dc:creator>Martin Rasmussen</dc:creator>
  <cp:lastModifiedBy>Martin Rasmussen</cp:lastModifiedBy>
  <cp:revision>16</cp:revision>
  <cp:lastPrinted>2023-11-21T12:58:15Z</cp:lastPrinted>
  <dcterms:created xsi:type="dcterms:W3CDTF">2023-11-09T11:39:37Z</dcterms:created>
  <dcterms:modified xsi:type="dcterms:W3CDTF">2023-11-22T08:38:50Z</dcterms:modified>
</cp:coreProperties>
</file>