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89" r:id="rId11"/>
    <p:sldId id="266" r:id="rId12"/>
    <p:sldId id="267" r:id="rId13"/>
    <p:sldId id="269" r:id="rId14"/>
    <p:sldId id="271" r:id="rId15"/>
    <p:sldId id="274" r:id="rId16"/>
    <p:sldId id="277" r:id="rId17"/>
    <p:sldId id="273" r:id="rId18"/>
    <p:sldId id="278" r:id="rId19"/>
    <p:sldId id="280" r:id="rId20"/>
    <p:sldId id="281" r:id="rId21"/>
    <p:sldId id="282" r:id="rId22"/>
    <p:sldId id="275" r:id="rId23"/>
    <p:sldId id="276" r:id="rId24"/>
    <p:sldId id="283" r:id="rId25"/>
    <p:sldId id="284" r:id="rId26"/>
    <p:sldId id="285" r:id="rId27"/>
    <p:sldId id="292" r:id="rId28"/>
    <p:sldId id="293" r:id="rId29"/>
    <p:sldId id="290" r:id="rId30"/>
    <p:sldId id="291" r:id="rId31"/>
    <p:sldId id="308" r:id="rId32"/>
    <p:sldId id="294" r:id="rId33"/>
    <p:sldId id="295" r:id="rId34"/>
    <p:sldId id="298" r:id="rId35"/>
    <p:sldId id="296" r:id="rId36"/>
    <p:sldId id="309" r:id="rId37"/>
    <p:sldId id="297" r:id="rId38"/>
    <p:sldId id="299" r:id="rId39"/>
    <p:sldId id="300" r:id="rId40"/>
    <p:sldId id="301" r:id="rId41"/>
    <p:sldId id="302" r:id="rId42"/>
    <p:sldId id="303" r:id="rId43"/>
    <p:sldId id="304" r:id="rId44"/>
    <p:sldId id="305" r:id="rId45"/>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AAA48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p:normalViewPr>
  <p:slideViewPr>
    <p:cSldViewPr snapToGrid="0">
      <p:cViewPr varScale="1">
        <p:scale>
          <a:sx n="120" d="100"/>
          <a:sy n="120" d="100"/>
        </p:scale>
        <p:origin x="132"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B65053-CEA3-4D9A-9B77-A0A3B2A904E1}" type="doc">
      <dgm:prSet loTypeId="urn:microsoft.com/office/officeart/2005/8/layout/hList7" loCatId="list" qsTypeId="urn:microsoft.com/office/officeart/2005/8/quickstyle/simple1" qsCatId="simple" csTypeId="urn:microsoft.com/office/officeart/2005/8/colors/accent3_4" csCatId="accent3" phldr="1"/>
      <dgm:spPr/>
    </dgm:pt>
    <dgm:pt modelId="{A5ACFF97-93A3-4021-8AB2-A12A4A46C2AF}">
      <dgm:prSet phldrT="[Tekst]"/>
      <dgm:spPr/>
      <dgm:t>
        <a:bodyPr/>
        <a:lstStyle/>
        <a:p>
          <a:r>
            <a:rPr lang="da-DK" dirty="0">
              <a:solidFill>
                <a:schemeClr val="tx1"/>
              </a:solidFill>
            </a:rPr>
            <a:t>Henvendelse</a:t>
          </a:r>
        </a:p>
      </dgm:t>
    </dgm:pt>
    <dgm:pt modelId="{B1303BBA-17F4-4953-9FC4-FB77B0742F47}" type="parTrans" cxnId="{C3043033-3A23-4016-92E8-DCE960AAA67A}">
      <dgm:prSet/>
      <dgm:spPr/>
      <dgm:t>
        <a:bodyPr/>
        <a:lstStyle/>
        <a:p>
          <a:endParaRPr lang="da-DK"/>
        </a:p>
      </dgm:t>
    </dgm:pt>
    <dgm:pt modelId="{78AFF7DB-3CDD-44AD-9890-B3EB6572071A}" type="sibTrans" cxnId="{C3043033-3A23-4016-92E8-DCE960AAA67A}">
      <dgm:prSet/>
      <dgm:spPr/>
      <dgm:t>
        <a:bodyPr/>
        <a:lstStyle/>
        <a:p>
          <a:endParaRPr lang="da-DK"/>
        </a:p>
      </dgm:t>
    </dgm:pt>
    <dgm:pt modelId="{BAB5CC17-B8BE-49F9-AED6-76B17528C64F}">
      <dgm:prSet phldrT="[Tekst]"/>
      <dgm:spPr/>
      <dgm:t>
        <a:bodyPr/>
        <a:lstStyle/>
        <a:p>
          <a:r>
            <a:rPr lang="da-DK" dirty="0">
              <a:solidFill>
                <a:schemeClr val="tx1"/>
              </a:solidFill>
            </a:rPr>
            <a:t>Behov for sparring?</a:t>
          </a:r>
        </a:p>
      </dgm:t>
    </dgm:pt>
    <dgm:pt modelId="{CC1BB99B-BDA5-4086-8928-A11685130038}" type="parTrans" cxnId="{F1331C3A-C972-4CB6-A0E3-E724F120411F}">
      <dgm:prSet/>
      <dgm:spPr/>
      <dgm:t>
        <a:bodyPr/>
        <a:lstStyle/>
        <a:p>
          <a:endParaRPr lang="da-DK"/>
        </a:p>
      </dgm:t>
    </dgm:pt>
    <dgm:pt modelId="{C4A8D2A5-E320-476C-93D8-DFC49583B534}" type="sibTrans" cxnId="{F1331C3A-C972-4CB6-A0E3-E724F120411F}">
      <dgm:prSet/>
      <dgm:spPr/>
      <dgm:t>
        <a:bodyPr/>
        <a:lstStyle/>
        <a:p>
          <a:endParaRPr lang="da-DK"/>
        </a:p>
      </dgm:t>
    </dgm:pt>
    <dgm:pt modelId="{FC49901C-2D95-4DFD-B752-6164C5734C38}">
      <dgm:prSet phldrT="[Tekst]"/>
      <dgm:spPr/>
      <dgm:t>
        <a:bodyPr/>
        <a:lstStyle/>
        <a:p>
          <a:r>
            <a:rPr lang="da-DK" dirty="0">
              <a:solidFill>
                <a:schemeClr val="tx1"/>
              </a:solidFill>
            </a:rPr>
            <a:t>Møde evt. 10/15 minutter før gå over de vigtigste punkter</a:t>
          </a:r>
        </a:p>
      </dgm:t>
    </dgm:pt>
    <dgm:pt modelId="{E13A9F4F-A0CA-443B-BDD3-2F1B1AB69D29}" type="parTrans" cxnId="{50B819EC-D6BF-419A-8A48-93A65B1A07D9}">
      <dgm:prSet/>
      <dgm:spPr/>
      <dgm:t>
        <a:bodyPr/>
        <a:lstStyle/>
        <a:p>
          <a:endParaRPr lang="da-DK"/>
        </a:p>
      </dgm:t>
    </dgm:pt>
    <dgm:pt modelId="{E34F978F-662C-49D5-8C86-0E03DEEB58C1}" type="sibTrans" cxnId="{50B819EC-D6BF-419A-8A48-93A65B1A07D9}">
      <dgm:prSet/>
      <dgm:spPr/>
      <dgm:t>
        <a:bodyPr/>
        <a:lstStyle/>
        <a:p>
          <a:endParaRPr lang="da-DK"/>
        </a:p>
      </dgm:t>
    </dgm:pt>
    <dgm:pt modelId="{FEFADC45-1EA4-45E6-AC66-144CFD1D72DC}">
      <dgm:prSet phldrT="[Tekst]"/>
      <dgm:spPr/>
      <dgm:t>
        <a:bodyPr/>
        <a:lstStyle/>
        <a:p>
          <a:r>
            <a:rPr lang="da-DK" dirty="0">
              <a:solidFill>
                <a:schemeClr val="tx1"/>
              </a:solidFill>
            </a:rPr>
            <a:t>Kontakt til borger og afklaring</a:t>
          </a:r>
        </a:p>
      </dgm:t>
    </dgm:pt>
    <dgm:pt modelId="{42792035-37A9-4599-839E-1DA5478DB60E}" type="parTrans" cxnId="{43CF2804-D17B-4775-A63E-E8D755C406B5}">
      <dgm:prSet/>
      <dgm:spPr/>
      <dgm:t>
        <a:bodyPr/>
        <a:lstStyle/>
        <a:p>
          <a:endParaRPr lang="da-DK"/>
        </a:p>
      </dgm:t>
    </dgm:pt>
    <dgm:pt modelId="{7101DB2E-A83A-40F5-A13C-5D7D3E59A66F}" type="sibTrans" cxnId="{43CF2804-D17B-4775-A63E-E8D755C406B5}">
      <dgm:prSet/>
      <dgm:spPr/>
      <dgm:t>
        <a:bodyPr/>
        <a:lstStyle/>
        <a:p>
          <a:endParaRPr lang="da-DK"/>
        </a:p>
      </dgm:t>
    </dgm:pt>
    <dgm:pt modelId="{7D07B426-972B-4F1E-9414-A4E0B90DB8BC}">
      <dgm:prSet phldrT="[Tekst]"/>
      <dgm:spPr/>
      <dgm:t>
        <a:bodyPr/>
        <a:lstStyle/>
        <a:p>
          <a:endParaRPr lang="da-DK" dirty="0"/>
        </a:p>
        <a:p>
          <a:r>
            <a:rPr lang="da-DK" dirty="0">
              <a:solidFill>
                <a:schemeClr val="tx1"/>
              </a:solidFill>
            </a:rPr>
            <a:t>Informer sekretariatet</a:t>
          </a:r>
        </a:p>
        <a:p>
          <a:r>
            <a:rPr lang="da-DK" dirty="0">
              <a:solidFill>
                <a:schemeClr val="tx1"/>
              </a:solidFill>
            </a:rPr>
            <a:t>(Martin)</a:t>
          </a:r>
        </a:p>
        <a:p>
          <a:endParaRPr lang="da-DK" dirty="0"/>
        </a:p>
      </dgm:t>
    </dgm:pt>
    <dgm:pt modelId="{441778F5-E4D0-409D-B4F8-79B86C68ACDF}" type="parTrans" cxnId="{3FD4E017-09E0-4CF4-A2CB-0395C267C653}">
      <dgm:prSet/>
      <dgm:spPr/>
      <dgm:t>
        <a:bodyPr/>
        <a:lstStyle/>
        <a:p>
          <a:endParaRPr lang="da-DK"/>
        </a:p>
      </dgm:t>
    </dgm:pt>
    <dgm:pt modelId="{210BCF42-70E9-4086-8BFA-7EB53C6AE759}" type="sibTrans" cxnId="{3FD4E017-09E0-4CF4-A2CB-0395C267C653}">
      <dgm:prSet/>
      <dgm:spPr/>
      <dgm:t>
        <a:bodyPr/>
        <a:lstStyle/>
        <a:p>
          <a:endParaRPr lang="da-DK"/>
        </a:p>
      </dgm:t>
    </dgm:pt>
    <dgm:pt modelId="{783F4058-760F-4839-A4ED-5AD8CB0E8EC0}" type="pres">
      <dgm:prSet presAssocID="{4FB65053-CEA3-4D9A-9B77-A0A3B2A904E1}" presName="Name0" presStyleCnt="0">
        <dgm:presLayoutVars>
          <dgm:dir/>
          <dgm:resizeHandles val="exact"/>
        </dgm:presLayoutVars>
      </dgm:prSet>
      <dgm:spPr/>
    </dgm:pt>
    <dgm:pt modelId="{7F6C4F48-C8FE-4ECC-9DF1-485703A2FBEE}" type="pres">
      <dgm:prSet presAssocID="{4FB65053-CEA3-4D9A-9B77-A0A3B2A904E1}" presName="fgShape" presStyleLbl="fgShp" presStyleIdx="0" presStyleCnt="1"/>
      <dgm:spPr/>
    </dgm:pt>
    <dgm:pt modelId="{9807BF9A-A33A-405B-A208-DC07F7E3D356}" type="pres">
      <dgm:prSet presAssocID="{4FB65053-CEA3-4D9A-9B77-A0A3B2A904E1}" presName="linComp" presStyleCnt="0"/>
      <dgm:spPr/>
    </dgm:pt>
    <dgm:pt modelId="{55F34850-C0B7-4FFA-8925-E1751BBD589D}" type="pres">
      <dgm:prSet presAssocID="{A5ACFF97-93A3-4021-8AB2-A12A4A46C2AF}" presName="compNode" presStyleCnt="0"/>
      <dgm:spPr/>
    </dgm:pt>
    <dgm:pt modelId="{CB68E65A-FCC8-4673-AF83-55DE5FA524B4}" type="pres">
      <dgm:prSet presAssocID="{A5ACFF97-93A3-4021-8AB2-A12A4A46C2AF}" presName="bkgdShape" presStyleLbl="node1" presStyleIdx="0" presStyleCnt="5"/>
      <dgm:spPr/>
    </dgm:pt>
    <dgm:pt modelId="{512384A3-D7A4-439E-9B9D-AC0DA812EA21}" type="pres">
      <dgm:prSet presAssocID="{A5ACFF97-93A3-4021-8AB2-A12A4A46C2AF}" presName="nodeTx" presStyleLbl="node1" presStyleIdx="0" presStyleCnt="5">
        <dgm:presLayoutVars>
          <dgm:bulletEnabled val="1"/>
        </dgm:presLayoutVars>
      </dgm:prSet>
      <dgm:spPr/>
    </dgm:pt>
    <dgm:pt modelId="{595D30CA-AF02-4FE5-AE33-B3B37DE36754}" type="pres">
      <dgm:prSet presAssocID="{A5ACFF97-93A3-4021-8AB2-A12A4A46C2AF}" presName="invisiNode" presStyleLbl="node1" presStyleIdx="0" presStyleCnt="5"/>
      <dgm:spPr/>
    </dgm:pt>
    <dgm:pt modelId="{7DFDE3CC-870C-4C3B-9DAA-1DE43EC61F1A}" type="pres">
      <dgm:prSet presAssocID="{A5ACFF97-93A3-4021-8AB2-A12A4A46C2AF}" presName="imagNode" presStyleLbl="fgImgPlace1" presStyleIdx="0" presStyleCnt="5"/>
      <dgm:spPr>
        <a:solidFill>
          <a:srgbClr val="AAA48B"/>
        </a:solidFill>
      </dgm:spPr>
    </dgm:pt>
    <dgm:pt modelId="{0516665B-3140-4DC8-B4EA-7C6FFF4FD49B}" type="pres">
      <dgm:prSet presAssocID="{78AFF7DB-3CDD-44AD-9890-B3EB6572071A}" presName="sibTrans" presStyleLbl="sibTrans2D1" presStyleIdx="0" presStyleCnt="0"/>
      <dgm:spPr/>
    </dgm:pt>
    <dgm:pt modelId="{E11721EC-BA88-4B87-9C55-ECB8CD3904F3}" type="pres">
      <dgm:prSet presAssocID="{FEFADC45-1EA4-45E6-AC66-144CFD1D72DC}" presName="compNode" presStyleCnt="0"/>
      <dgm:spPr/>
    </dgm:pt>
    <dgm:pt modelId="{216FB9FB-810B-4A99-AE11-0EB360C79D3D}" type="pres">
      <dgm:prSet presAssocID="{FEFADC45-1EA4-45E6-AC66-144CFD1D72DC}" presName="bkgdShape" presStyleLbl="node1" presStyleIdx="1" presStyleCnt="5"/>
      <dgm:spPr/>
    </dgm:pt>
    <dgm:pt modelId="{48D31060-3086-4304-84F2-42E457DB3CD8}" type="pres">
      <dgm:prSet presAssocID="{FEFADC45-1EA4-45E6-AC66-144CFD1D72DC}" presName="nodeTx" presStyleLbl="node1" presStyleIdx="1" presStyleCnt="5">
        <dgm:presLayoutVars>
          <dgm:bulletEnabled val="1"/>
        </dgm:presLayoutVars>
      </dgm:prSet>
      <dgm:spPr/>
    </dgm:pt>
    <dgm:pt modelId="{E460647F-857F-495E-B258-78C81AAA1045}" type="pres">
      <dgm:prSet presAssocID="{FEFADC45-1EA4-45E6-AC66-144CFD1D72DC}" presName="invisiNode" presStyleLbl="node1" presStyleIdx="1" presStyleCnt="5"/>
      <dgm:spPr/>
    </dgm:pt>
    <dgm:pt modelId="{DAB87185-FF7E-459B-BB20-FC81022BEB00}" type="pres">
      <dgm:prSet presAssocID="{FEFADC45-1EA4-45E6-AC66-144CFD1D72DC}" presName="imagNode" presStyleLbl="fgImgPlace1" presStyleIdx="1" presStyleCnt="5"/>
      <dgm:spPr>
        <a:solidFill>
          <a:srgbClr val="AAA48B"/>
        </a:solidFill>
      </dgm:spPr>
    </dgm:pt>
    <dgm:pt modelId="{464F4394-B99E-40FB-996E-7920D653B5FA}" type="pres">
      <dgm:prSet presAssocID="{7101DB2E-A83A-40F5-A13C-5D7D3E59A66F}" presName="sibTrans" presStyleLbl="sibTrans2D1" presStyleIdx="0" presStyleCnt="0"/>
      <dgm:spPr/>
    </dgm:pt>
    <dgm:pt modelId="{49B35FD5-C5C8-4F81-B337-9A56FE70E344}" type="pres">
      <dgm:prSet presAssocID="{BAB5CC17-B8BE-49F9-AED6-76B17528C64F}" presName="compNode" presStyleCnt="0"/>
      <dgm:spPr/>
    </dgm:pt>
    <dgm:pt modelId="{58647ADB-7456-49F1-94EB-774BE64DD4AC}" type="pres">
      <dgm:prSet presAssocID="{BAB5CC17-B8BE-49F9-AED6-76B17528C64F}" presName="bkgdShape" presStyleLbl="node1" presStyleIdx="2" presStyleCnt="5"/>
      <dgm:spPr/>
    </dgm:pt>
    <dgm:pt modelId="{FD9C856B-40DC-4C29-BC3E-C2AA6BB2FC77}" type="pres">
      <dgm:prSet presAssocID="{BAB5CC17-B8BE-49F9-AED6-76B17528C64F}" presName="nodeTx" presStyleLbl="node1" presStyleIdx="2" presStyleCnt="5">
        <dgm:presLayoutVars>
          <dgm:bulletEnabled val="1"/>
        </dgm:presLayoutVars>
      </dgm:prSet>
      <dgm:spPr/>
    </dgm:pt>
    <dgm:pt modelId="{C64BF62A-A3A2-4742-B0A6-725A53F4891E}" type="pres">
      <dgm:prSet presAssocID="{BAB5CC17-B8BE-49F9-AED6-76B17528C64F}" presName="invisiNode" presStyleLbl="node1" presStyleIdx="2" presStyleCnt="5"/>
      <dgm:spPr/>
    </dgm:pt>
    <dgm:pt modelId="{3D129DA3-2380-43F0-8B0A-69D7075CAE80}" type="pres">
      <dgm:prSet presAssocID="{BAB5CC17-B8BE-49F9-AED6-76B17528C64F}" presName="imagNode" presStyleLbl="fgImgPlace1" presStyleIdx="2" presStyleCnt="5"/>
      <dgm:spPr>
        <a:solidFill>
          <a:srgbClr val="AAA48B"/>
        </a:solidFill>
      </dgm:spPr>
    </dgm:pt>
    <dgm:pt modelId="{F2D91A86-88BB-47C9-9519-1D7A2A2D5060}" type="pres">
      <dgm:prSet presAssocID="{C4A8D2A5-E320-476C-93D8-DFC49583B534}" presName="sibTrans" presStyleLbl="sibTrans2D1" presStyleIdx="0" presStyleCnt="0"/>
      <dgm:spPr/>
    </dgm:pt>
    <dgm:pt modelId="{8D5DF237-4905-4571-916B-B67A0D8821FE}" type="pres">
      <dgm:prSet presAssocID="{FC49901C-2D95-4DFD-B752-6164C5734C38}" presName="compNode" presStyleCnt="0"/>
      <dgm:spPr/>
    </dgm:pt>
    <dgm:pt modelId="{51AB525C-B9B1-4E17-BF26-1A5423066ACF}" type="pres">
      <dgm:prSet presAssocID="{FC49901C-2D95-4DFD-B752-6164C5734C38}" presName="bkgdShape" presStyleLbl="node1" presStyleIdx="3" presStyleCnt="5"/>
      <dgm:spPr/>
    </dgm:pt>
    <dgm:pt modelId="{C09FBD7B-0F84-4AC6-8ACA-A50718F3AC26}" type="pres">
      <dgm:prSet presAssocID="{FC49901C-2D95-4DFD-B752-6164C5734C38}" presName="nodeTx" presStyleLbl="node1" presStyleIdx="3" presStyleCnt="5">
        <dgm:presLayoutVars>
          <dgm:bulletEnabled val="1"/>
        </dgm:presLayoutVars>
      </dgm:prSet>
      <dgm:spPr/>
    </dgm:pt>
    <dgm:pt modelId="{9EE42DE6-C49B-4063-AEC7-DBAF92121BE1}" type="pres">
      <dgm:prSet presAssocID="{FC49901C-2D95-4DFD-B752-6164C5734C38}" presName="invisiNode" presStyleLbl="node1" presStyleIdx="3" presStyleCnt="5"/>
      <dgm:spPr/>
    </dgm:pt>
    <dgm:pt modelId="{B8D017AE-07F8-4F7A-8E05-0CB65550DDA5}" type="pres">
      <dgm:prSet presAssocID="{FC49901C-2D95-4DFD-B752-6164C5734C38}" presName="imagNode" presStyleLbl="fgImgPlace1" presStyleIdx="3" presStyleCnt="5"/>
      <dgm:spPr>
        <a:solidFill>
          <a:srgbClr val="AAA48B"/>
        </a:solidFill>
      </dgm:spPr>
    </dgm:pt>
    <dgm:pt modelId="{A64FB08A-59DB-4698-AC5A-8CEE3612D786}" type="pres">
      <dgm:prSet presAssocID="{E34F978F-662C-49D5-8C86-0E03DEEB58C1}" presName="sibTrans" presStyleLbl="sibTrans2D1" presStyleIdx="0" presStyleCnt="0"/>
      <dgm:spPr/>
    </dgm:pt>
    <dgm:pt modelId="{EFF6C067-7594-4CE9-8776-EE7EA39144C3}" type="pres">
      <dgm:prSet presAssocID="{7D07B426-972B-4F1E-9414-A4E0B90DB8BC}" presName="compNode" presStyleCnt="0"/>
      <dgm:spPr/>
    </dgm:pt>
    <dgm:pt modelId="{2F208E80-FD47-4C54-9F83-F8296553EAA5}" type="pres">
      <dgm:prSet presAssocID="{7D07B426-972B-4F1E-9414-A4E0B90DB8BC}" presName="bkgdShape" presStyleLbl="node1" presStyleIdx="4" presStyleCnt="5"/>
      <dgm:spPr/>
    </dgm:pt>
    <dgm:pt modelId="{BB811C78-2AAF-4D2E-9E66-C5F2BC00D447}" type="pres">
      <dgm:prSet presAssocID="{7D07B426-972B-4F1E-9414-A4E0B90DB8BC}" presName="nodeTx" presStyleLbl="node1" presStyleIdx="4" presStyleCnt="5">
        <dgm:presLayoutVars>
          <dgm:bulletEnabled val="1"/>
        </dgm:presLayoutVars>
      </dgm:prSet>
      <dgm:spPr/>
    </dgm:pt>
    <dgm:pt modelId="{0A17F9DF-4E95-431B-A6CD-38867B047892}" type="pres">
      <dgm:prSet presAssocID="{7D07B426-972B-4F1E-9414-A4E0B90DB8BC}" presName="invisiNode" presStyleLbl="node1" presStyleIdx="4" presStyleCnt="5"/>
      <dgm:spPr/>
    </dgm:pt>
    <dgm:pt modelId="{C5EF0174-43A2-4730-9AC6-6F693187E5D4}" type="pres">
      <dgm:prSet presAssocID="{7D07B426-972B-4F1E-9414-A4E0B90DB8BC}" presName="imagNode" presStyleLbl="fgImgPlace1" presStyleIdx="4" presStyleCnt="5"/>
      <dgm:spPr>
        <a:solidFill>
          <a:srgbClr val="AAA48B"/>
        </a:solidFill>
      </dgm:spPr>
    </dgm:pt>
  </dgm:ptLst>
  <dgm:cxnLst>
    <dgm:cxn modelId="{43CF2804-D17B-4775-A63E-E8D755C406B5}" srcId="{4FB65053-CEA3-4D9A-9B77-A0A3B2A904E1}" destId="{FEFADC45-1EA4-45E6-AC66-144CFD1D72DC}" srcOrd="1" destOrd="0" parTransId="{42792035-37A9-4599-839E-1DA5478DB60E}" sibTransId="{7101DB2E-A83A-40F5-A13C-5D7D3E59A66F}"/>
    <dgm:cxn modelId="{7ECFC515-092C-4066-9022-B128596A98BE}" type="presOf" srcId="{FEFADC45-1EA4-45E6-AC66-144CFD1D72DC}" destId="{48D31060-3086-4304-84F2-42E457DB3CD8}" srcOrd="1" destOrd="0" presId="urn:microsoft.com/office/officeart/2005/8/layout/hList7"/>
    <dgm:cxn modelId="{6EE6EC16-6EC3-4531-B7C0-6C29819C3500}" type="presOf" srcId="{7D07B426-972B-4F1E-9414-A4E0B90DB8BC}" destId="{BB811C78-2AAF-4D2E-9E66-C5F2BC00D447}" srcOrd="1" destOrd="0" presId="urn:microsoft.com/office/officeart/2005/8/layout/hList7"/>
    <dgm:cxn modelId="{3FD4E017-09E0-4CF4-A2CB-0395C267C653}" srcId="{4FB65053-CEA3-4D9A-9B77-A0A3B2A904E1}" destId="{7D07B426-972B-4F1E-9414-A4E0B90DB8BC}" srcOrd="4" destOrd="0" parTransId="{441778F5-E4D0-409D-B4F8-79B86C68ACDF}" sibTransId="{210BCF42-70E9-4086-8BFA-7EB53C6AE759}"/>
    <dgm:cxn modelId="{9C76571A-213C-4457-91FF-2A9EF2E32339}" type="presOf" srcId="{BAB5CC17-B8BE-49F9-AED6-76B17528C64F}" destId="{58647ADB-7456-49F1-94EB-774BE64DD4AC}" srcOrd="0" destOrd="0" presId="urn:microsoft.com/office/officeart/2005/8/layout/hList7"/>
    <dgm:cxn modelId="{4A34DF20-7ABA-425C-858D-A6B0E51776FD}" type="presOf" srcId="{A5ACFF97-93A3-4021-8AB2-A12A4A46C2AF}" destId="{CB68E65A-FCC8-4673-AF83-55DE5FA524B4}" srcOrd="0" destOrd="0" presId="urn:microsoft.com/office/officeart/2005/8/layout/hList7"/>
    <dgm:cxn modelId="{FAF26830-AA23-4B13-B21E-F421465D9B26}" type="presOf" srcId="{BAB5CC17-B8BE-49F9-AED6-76B17528C64F}" destId="{FD9C856B-40DC-4C29-BC3E-C2AA6BB2FC77}" srcOrd="1" destOrd="0" presId="urn:microsoft.com/office/officeart/2005/8/layout/hList7"/>
    <dgm:cxn modelId="{C3043033-3A23-4016-92E8-DCE960AAA67A}" srcId="{4FB65053-CEA3-4D9A-9B77-A0A3B2A904E1}" destId="{A5ACFF97-93A3-4021-8AB2-A12A4A46C2AF}" srcOrd="0" destOrd="0" parTransId="{B1303BBA-17F4-4953-9FC4-FB77B0742F47}" sibTransId="{78AFF7DB-3CDD-44AD-9890-B3EB6572071A}"/>
    <dgm:cxn modelId="{F1331C3A-C972-4CB6-A0E3-E724F120411F}" srcId="{4FB65053-CEA3-4D9A-9B77-A0A3B2A904E1}" destId="{BAB5CC17-B8BE-49F9-AED6-76B17528C64F}" srcOrd="2" destOrd="0" parTransId="{CC1BB99B-BDA5-4086-8928-A11685130038}" sibTransId="{C4A8D2A5-E320-476C-93D8-DFC49583B534}"/>
    <dgm:cxn modelId="{51FEBE6B-3D0A-4E75-8DE4-7F92A743E7D6}" type="presOf" srcId="{A5ACFF97-93A3-4021-8AB2-A12A4A46C2AF}" destId="{512384A3-D7A4-439E-9B9D-AC0DA812EA21}" srcOrd="1" destOrd="0" presId="urn:microsoft.com/office/officeart/2005/8/layout/hList7"/>
    <dgm:cxn modelId="{EB171755-2BBB-4825-88EB-7FEB6F369B81}" type="presOf" srcId="{FC49901C-2D95-4DFD-B752-6164C5734C38}" destId="{51AB525C-B9B1-4E17-BF26-1A5423066ACF}" srcOrd="0" destOrd="0" presId="urn:microsoft.com/office/officeart/2005/8/layout/hList7"/>
    <dgm:cxn modelId="{04947283-84E7-4B34-AAC6-CA00A8FC58F9}" type="presOf" srcId="{E34F978F-662C-49D5-8C86-0E03DEEB58C1}" destId="{A64FB08A-59DB-4698-AC5A-8CEE3612D786}" srcOrd="0" destOrd="0" presId="urn:microsoft.com/office/officeart/2005/8/layout/hList7"/>
    <dgm:cxn modelId="{29F99F95-C22A-4B0A-B2D3-E3316DCA80DD}" type="presOf" srcId="{4FB65053-CEA3-4D9A-9B77-A0A3B2A904E1}" destId="{783F4058-760F-4839-A4ED-5AD8CB0E8EC0}" srcOrd="0" destOrd="0" presId="urn:microsoft.com/office/officeart/2005/8/layout/hList7"/>
    <dgm:cxn modelId="{6C7ACA95-F27E-4189-BCD7-BB6837BF5F8A}" type="presOf" srcId="{7101DB2E-A83A-40F5-A13C-5D7D3E59A66F}" destId="{464F4394-B99E-40FB-996E-7920D653B5FA}" srcOrd="0" destOrd="0" presId="urn:microsoft.com/office/officeart/2005/8/layout/hList7"/>
    <dgm:cxn modelId="{66F53BB7-BBF9-4E5A-85A5-215D6739EF77}" type="presOf" srcId="{78AFF7DB-3CDD-44AD-9890-B3EB6572071A}" destId="{0516665B-3140-4DC8-B4EA-7C6FFF4FD49B}" srcOrd="0" destOrd="0" presId="urn:microsoft.com/office/officeart/2005/8/layout/hList7"/>
    <dgm:cxn modelId="{59757FCB-8D40-47F9-B5DF-2609A6C6203F}" type="presOf" srcId="{FC49901C-2D95-4DFD-B752-6164C5734C38}" destId="{C09FBD7B-0F84-4AC6-8ACA-A50718F3AC26}" srcOrd="1" destOrd="0" presId="urn:microsoft.com/office/officeart/2005/8/layout/hList7"/>
    <dgm:cxn modelId="{7F7400DD-497F-4544-A4BF-FA3E80E2BBA2}" type="presOf" srcId="{FEFADC45-1EA4-45E6-AC66-144CFD1D72DC}" destId="{216FB9FB-810B-4A99-AE11-0EB360C79D3D}" srcOrd="0" destOrd="0" presId="urn:microsoft.com/office/officeart/2005/8/layout/hList7"/>
    <dgm:cxn modelId="{9689F5E1-DD6A-4931-BDDC-99402361E3ED}" type="presOf" srcId="{7D07B426-972B-4F1E-9414-A4E0B90DB8BC}" destId="{2F208E80-FD47-4C54-9F83-F8296553EAA5}" srcOrd="0" destOrd="0" presId="urn:microsoft.com/office/officeart/2005/8/layout/hList7"/>
    <dgm:cxn modelId="{50B819EC-D6BF-419A-8A48-93A65B1A07D9}" srcId="{4FB65053-CEA3-4D9A-9B77-A0A3B2A904E1}" destId="{FC49901C-2D95-4DFD-B752-6164C5734C38}" srcOrd="3" destOrd="0" parTransId="{E13A9F4F-A0CA-443B-BDD3-2F1B1AB69D29}" sibTransId="{E34F978F-662C-49D5-8C86-0E03DEEB58C1}"/>
    <dgm:cxn modelId="{AD1EF7F0-E736-4F38-A8E8-A1A2DF6800AF}" type="presOf" srcId="{C4A8D2A5-E320-476C-93D8-DFC49583B534}" destId="{F2D91A86-88BB-47C9-9519-1D7A2A2D5060}" srcOrd="0" destOrd="0" presId="urn:microsoft.com/office/officeart/2005/8/layout/hList7"/>
    <dgm:cxn modelId="{565393BF-8765-45AD-8739-23F97225D981}" type="presParOf" srcId="{783F4058-760F-4839-A4ED-5AD8CB0E8EC0}" destId="{7F6C4F48-C8FE-4ECC-9DF1-485703A2FBEE}" srcOrd="0" destOrd="0" presId="urn:microsoft.com/office/officeart/2005/8/layout/hList7"/>
    <dgm:cxn modelId="{3E824516-F53F-4005-84AD-1298EA1B38D8}" type="presParOf" srcId="{783F4058-760F-4839-A4ED-5AD8CB0E8EC0}" destId="{9807BF9A-A33A-405B-A208-DC07F7E3D356}" srcOrd="1" destOrd="0" presId="urn:microsoft.com/office/officeart/2005/8/layout/hList7"/>
    <dgm:cxn modelId="{BD928386-3AE6-419E-AA2A-58FED8FC3626}" type="presParOf" srcId="{9807BF9A-A33A-405B-A208-DC07F7E3D356}" destId="{55F34850-C0B7-4FFA-8925-E1751BBD589D}" srcOrd="0" destOrd="0" presId="urn:microsoft.com/office/officeart/2005/8/layout/hList7"/>
    <dgm:cxn modelId="{58F96B38-9F65-47B9-916D-36F44D7281E5}" type="presParOf" srcId="{55F34850-C0B7-4FFA-8925-E1751BBD589D}" destId="{CB68E65A-FCC8-4673-AF83-55DE5FA524B4}" srcOrd="0" destOrd="0" presId="urn:microsoft.com/office/officeart/2005/8/layout/hList7"/>
    <dgm:cxn modelId="{4987AFA3-A43C-4E7D-AE2D-007DCA15152B}" type="presParOf" srcId="{55F34850-C0B7-4FFA-8925-E1751BBD589D}" destId="{512384A3-D7A4-439E-9B9D-AC0DA812EA21}" srcOrd="1" destOrd="0" presId="urn:microsoft.com/office/officeart/2005/8/layout/hList7"/>
    <dgm:cxn modelId="{3ACE4DC7-2AC5-464F-A8B7-E7CE3305AC34}" type="presParOf" srcId="{55F34850-C0B7-4FFA-8925-E1751BBD589D}" destId="{595D30CA-AF02-4FE5-AE33-B3B37DE36754}" srcOrd="2" destOrd="0" presId="urn:microsoft.com/office/officeart/2005/8/layout/hList7"/>
    <dgm:cxn modelId="{21D5A20F-8B4F-4881-9184-4BF197ECB3B1}" type="presParOf" srcId="{55F34850-C0B7-4FFA-8925-E1751BBD589D}" destId="{7DFDE3CC-870C-4C3B-9DAA-1DE43EC61F1A}" srcOrd="3" destOrd="0" presId="urn:microsoft.com/office/officeart/2005/8/layout/hList7"/>
    <dgm:cxn modelId="{7ADBC9EA-4270-4841-8574-CE95E3204E7D}" type="presParOf" srcId="{9807BF9A-A33A-405B-A208-DC07F7E3D356}" destId="{0516665B-3140-4DC8-B4EA-7C6FFF4FD49B}" srcOrd="1" destOrd="0" presId="urn:microsoft.com/office/officeart/2005/8/layout/hList7"/>
    <dgm:cxn modelId="{9FEACE86-220E-4C0B-9F34-A7A1BF9ED329}" type="presParOf" srcId="{9807BF9A-A33A-405B-A208-DC07F7E3D356}" destId="{E11721EC-BA88-4B87-9C55-ECB8CD3904F3}" srcOrd="2" destOrd="0" presId="urn:microsoft.com/office/officeart/2005/8/layout/hList7"/>
    <dgm:cxn modelId="{44B7B606-B9B6-4161-8F53-B9B1D7507A89}" type="presParOf" srcId="{E11721EC-BA88-4B87-9C55-ECB8CD3904F3}" destId="{216FB9FB-810B-4A99-AE11-0EB360C79D3D}" srcOrd="0" destOrd="0" presId="urn:microsoft.com/office/officeart/2005/8/layout/hList7"/>
    <dgm:cxn modelId="{114109C9-670E-4577-A662-6E8EED59F9F6}" type="presParOf" srcId="{E11721EC-BA88-4B87-9C55-ECB8CD3904F3}" destId="{48D31060-3086-4304-84F2-42E457DB3CD8}" srcOrd="1" destOrd="0" presId="urn:microsoft.com/office/officeart/2005/8/layout/hList7"/>
    <dgm:cxn modelId="{6802B540-4C25-4F9E-BC0D-9FCDCF6A6168}" type="presParOf" srcId="{E11721EC-BA88-4B87-9C55-ECB8CD3904F3}" destId="{E460647F-857F-495E-B258-78C81AAA1045}" srcOrd="2" destOrd="0" presId="urn:microsoft.com/office/officeart/2005/8/layout/hList7"/>
    <dgm:cxn modelId="{49C45BFC-4D44-45B8-9889-AC34BEA50228}" type="presParOf" srcId="{E11721EC-BA88-4B87-9C55-ECB8CD3904F3}" destId="{DAB87185-FF7E-459B-BB20-FC81022BEB00}" srcOrd="3" destOrd="0" presId="urn:microsoft.com/office/officeart/2005/8/layout/hList7"/>
    <dgm:cxn modelId="{A324B802-1FFD-4686-80F8-EDF2D5010E09}" type="presParOf" srcId="{9807BF9A-A33A-405B-A208-DC07F7E3D356}" destId="{464F4394-B99E-40FB-996E-7920D653B5FA}" srcOrd="3" destOrd="0" presId="urn:microsoft.com/office/officeart/2005/8/layout/hList7"/>
    <dgm:cxn modelId="{9CF45D9C-15B3-47C1-8902-E6D8A2DE0DDC}" type="presParOf" srcId="{9807BF9A-A33A-405B-A208-DC07F7E3D356}" destId="{49B35FD5-C5C8-4F81-B337-9A56FE70E344}" srcOrd="4" destOrd="0" presId="urn:microsoft.com/office/officeart/2005/8/layout/hList7"/>
    <dgm:cxn modelId="{CDA7E209-23D9-4642-B02C-8448FD61CAA5}" type="presParOf" srcId="{49B35FD5-C5C8-4F81-B337-9A56FE70E344}" destId="{58647ADB-7456-49F1-94EB-774BE64DD4AC}" srcOrd="0" destOrd="0" presId="urn:microsoft.com/office/officeart/2005/8/layout/hList7"/>
    <dgm:cxn modelId="{991D08A6-A6D2-426C-8C8C-AA3020507D2F}" type="presParOf" srcId="{49B35FD5-C5C8-4F81-B337-9A56FE70E344}" destId="{FD9C856B-40DC-4C29-BC3E-C2AA6BB2FC77}" srcOrd="1" destOrd="0" presId="urn:microsoft.com/office/officeart/2005/8/layout/hList7"/>
    <dgm:cxn modelId="{93ABE897-ABAA-40FB-A5D1-1D9B71A9657D}" type="presParOf" srcId="{49B35FD5-C5C8-4F81-B337-9A56FE70E344}" destId="{C64BF62A-A3A2-4742-B0A6-725A53F4891E}" srcOrd="2" destOrd="0" presId="urn:microsoft.com/office/officeart/2005/8/layout/hList7"/>
    <dgm:cxn modelId="{9188E7EC-81CB-4309-B1C0-4812D1F946DC}" type="presParOf" srcId="{49B35FD5-C5C8-4F81-B337-9A56FE70E344}" destId="{3D129DA3-2380-43F0-8B0A-69D7075CAE80}" srcOrd="3" destOrd="0" presId="urn:microsoft.com/office/officeart/2005/8/layout/hList7"/>
    <dgm:cxn modelId="{2530537D-3645-4BED-9D0F-9717EF084FD3}" type="presParOf" srcId="{9807BF9A-A33A-405B-A208-DC07F7E3D356}" destId="{F2D91A86-88BB-47C9-9519-1D7A2A2D5060}" srcOrd="5" destOrd="0" presId="urn:microsoft.com/office/officeart/2005/8/layout/hList7"/>
    <dgm:cxn modelId="{21BD075C-4473-41A7-86FE-E82A44A6B8BB}" type="presParOf" srcId="{9807BF9A-A33A-405B-A208-DC07F7E3D356}" destId="{8D5DF237-4905-4571-916B-B67A0D8821FE}" srcOrd="6" destOrd="0" presId="urn:microsoft.com/office/officeart/2005/8/layout/hList7"/>
    <dgm:cxn modelId="{2022262B-72DB-42E7-A0C7-242ED9CEDE51}" type="presParOf" srcId="{8D5DF237-4905-4571-916B-B67A0D8821FE}" destId="{51AB525C-B9B1-4E17-BF26-1A5423066ACF}" srcOrd="0" destOrd="0" presId="urn:microsoft.com/office/officeart/2005/8/layout/hList7"/>
    <dgm:cxn modelId="{918B0B0F-F22C-4E73-8C62-5E7A98E001D1}" type="presParOf" srcId="{8D5DF237-4905-4571-916B-B67A0D8821FE}" destId="{C09FBD7B-0F84-4AC6-8ACA-A50718F3AC26}" srcOrd="1" destOrd="0" presId="urn:microsoft.com/office/officeart/2005/8/layout/hList7"/>
    <dgm:cxn modelId="{22F71D7E-34DE-4F9B-8878-85B7BE63E47A}" type="presParOf" srcId="{8D5DF237-4905-4571-916B-B67A0D8821FE}" destId="{9EE42DE6-C49B-4063-AEC7-DBAF92121BE1}" srcOrd="2" destOrd="0" presId="urn:microsoft.com/office/officeart/2005/8/layout/hList7"/>
    <dgm:cxn modelId="{8F10286B-7024-4B66-ACBD-025B0B8F58FC}" type="presParOf" srcId="{8D5DF237-4905-4571-916B-B67A0D8821FE}" destId="{B8D017AE-07F8-4F7A-8E05-0CB65550DDA5}" srcOrd="3" destOrd="0" presId="urn:microsoft.com/office/officeart/2005/8/layout/hList7"/>
    <dgm:cxn modelId="{9BD50529-8CFD-432B-AEB0-0F325B4A5D8A}" type="presParOf" srcId="{9807BF9A-A33A-405B-A208-DC07F7E3D356}" destId="{A64FB08A-59DB-4698-AC5A-8CEE3612D786}" srcOrd="7" destOrd="0" presId="urn:microsoft.com/office/officeart/2005/8/layout/hList7"/>
    <dgm:cxn modelId="{27C89911-0A09-481E-BE9C-FBF45FD60BEF}" type="presParOf" srcId="{9807BF9A-A33A-405B-A208-DC07F7E3D356}" destId="{EFF6C067-7594-4CE9-8776-EE7EA39144C3}" srcOrd="8" destOrd="0" presId="urn:microsoft.com/office/officeart/2005/8/layout/hList7"/>
    <dgm:cxn modelId="{11D043BE-581A-4964-907E-16DA0CC11729}" type="presParOf" srcId="{EFF6C067-7594-4CE9-8776-EE7EA39144C3}" destId="{2F208E80-FD47-4C54-9F83-F8296553EAA5}" srcOrd="0" destOrd="0" presId="urn:microsoft.com/office/officeart/2005/8/layout/hList7"/>
    <dgm:cxn modelId="{98A4662A-CED0-4750-9873-282130E9DD93}" type="presParOf" srcId="{EFF6C067-7594-4CE9-8776-EE7EA39144C3}" destId="{BB811C78-2AAF-4D2E-9E66-C5F2BC00D447}" srcOrd="1" destOrd="0" presId="urn:microsoft.com/office/officeart/2005/8/layout/hList7"/>
    <dgm:cxn modelId="{28D08AD0-993F-4844-A688-5B86FA33DDA6}" type="presParOf" srcId="{EFF6C067-7594-4CE9-8776-EE7EA39144C3}" destId="{0A17F9DF-4E95-431B-A6CD-38867B047892}" srcOrd="2" destOrd="0" presId="urn:microsoft.com/office/officeart/2005/8/layout/hList7"/>
    <dgm:cxn modelId="{95A54383-BD97-4C36-96AD-D4B44D1EB507}" type="presParOf" srcId="{EFF6C067-7594-4CE9-8776-EE7EA39144C3}" destId="{C5EF0174-43A2-4730-9AC6-6F693187E5D4}"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798733-62BC-4CCE-A49D-D9615E117C02}" type="doc">
      <dgm:prSet loTypeId="urn:microsoft.com/office/officeart/2005/8/layout/hList7" loCatId="list" qsTypeId="urn:microsoft.com/office/officeart/2005/8/quickstyle/simple1" qsCatId="simple" csTypeId="urn:microsoft.com/office/officeart/2005/8/colors/accent1_2" csCatId="accent1" phldr="1"/>
      <dgm:spPr/>
    </dgm:pt>
    <dgm:pt modelId="{F4C71E22-B3BA-44C1-8995-C2EAB1CB1FA7}">
      <dgm:prSet phldrT="[Tekst]" custT="1"/>
      <dgm:spPr>
        <a:solidFill>
          <a:schemeClr val="bg1">
            <a:lumMod val="50000"/>
          </a:schemeClr>
        </a:solidFill>
      </dgm:spPr>
      <dgm:t>
        <a:bodyPr/>
        <a:lstStyle/>
        <a:p>
          <a:r>
            <a:rPr lang="da-DK" sz="2000" dirty="0">
              <a:ln>
                <a:solidFill>
                  <a:schemeClr val="lt1">
                    <a:hueOff val="0"/>
                    <a:satOff val="0"/>
                    <a:lumOff val="0"/>
                  </a:schemeClr>
                </a:solidFill>
              </a:ln>
              <a:latin typeface="Aptos ExtraBold" panose="020B0004020202020204" pitchFamily="34" charset="0"/>
            </a:rPr>
            <a:t>Afgørelse</a:t>
          </a:r>
          <a:r>
            <a:rPr lang="da-DK" sz="1600" dirty="0">
              <a:latin typeface="Aptos ExtraBold" panose="020B0004020202020204" pitchFamily="34" charset="0"/>
            </a:rPr>
            <a:t>	</a:t>
          </a:r>
        </a:p>
      </dgm:t>
    </dgm:pt>
    <dgm:pt modelId="{F8E7CEBE-54DE-41E6-A5F3-8A3729B23314}" type="parTrans" cxnId="{21921673-FEEF-4C95-9E0B-6CF4C0B716B0}">
      <dgm:prSet/>
      <dgm:spPr/>
      <dgm:t>
        <a:bodyPr/>
        <a:lstStyle/>
        <a:p>
          <a:endParaRPr lang="da-DK"/>
        </a:p>
      </dgm:t>
    </dgm:pt>
    <dgm:pt modelId="{BCEB7293-CFDB-42F1-AFA8-9AC1290E40FB}" type="sibTrans" cxnId="{21921673-FEEF-4C95-9E0B-6CF4C0B716B0}">
      <dgm:prSet/>
      <dgm:spPr/>
      <dgm:t>
        <a:bodyPr/>
        <a:lstStyle/>
        <a:p>
          <a:endParaRPr lang="da-DK"/>
        </a:p>
      </dgm:t>
    </dgm:pt>
    <dgm:pt modelId="{7098A568-DB83-4E42-A637-2AEEF7422E64}">
      <dgm:prSet phldrT="[Tekst]" custT="1"/>
      <dgm:spPr>
        <a:solidFill>
          <a:schemeClr val="bg1">
            <a:lumMod val="50000"/>
          </a:schemeClr>
        </a:solidFill>
      </dgm:spPr>
      <dgm:t>
        <a:bodyPr/>
        <a:lstStyle/>
        <a:p>
          <a:r>
            <a:rPr lang="da-DK" sz="2000" dirty="0">
              <a:latin typeface="Aptos ExtraBold" panose="020B0004020202020204" pitchFamily="34" charset="0"/>
            </a:rPr>
            <a:t>Klage</a:t>
          </a:r>
        </a:p>
      </dgm:t>
    </dgm:pt>
    <dgm:pt modelId="{BF574A57-5F6A-4757-91F3-FF4F2FF8C2FE}" type="parTrans" cxnId="{A130AD0D-8810-4884-8C2F-EAEAA0792F67}">
      <dgm:prSet/>
      <dgm:spPr/>
      <dgm:t>
        <a:bodyPr/>
        <a:lstStyle/>
        <a:p>
          <a:endParaRPr lang="da-DK"/>
        </a:p>
      </dgm:t>
    </dgm:pt>
    <dgm:pt modelId="{FE301270-BDF2-4E70-B38C-BAB503BF31D2}" type="sibTrans" cxnId="{A130AD0D-8810-4884-8C2F-EAEAA0792F67}">
      <dgm:prSet/>
      <dgm:spPr/>
      <dgm:t>
        <a:bodyPr/>
        <a:lstStyle/>
        <a:p>
          <a:endParaRPr lang="da-DK"/>
        </a:p>
      </dgm:t>
    </dgm:pt>
    <dgm:pt modelId="{7B89635E-BAFE-4A45-8FC9-038720981D5B}">
      <dgm:prSet phldrT="[Tekst]" custT="1"/>
      <dgm:spPr>
        <a:solidFill>
          <a:schemeClr val="bg1">
            <a:lumMod val="50000"/>
          </a:schemeClr>
        </a:solidFill>
      </dgm:spPr>
      <dgm:t>
        <a:bodyPr/>
        <a:lstStyle/>
        <a:p>
          <a:r>
            <a:rPr lang="da-DK" sz="2000" dirty="0">
              <a:latin typeface="Aptos ExtraBold" panose="020B0004020202020204" pitchFamily="34" charset="0"/>
            </a:rPr>
            <a:t>Genvurdering</a:t>
          </a:r>
        </a:p>
      </dgm:t>
    </dgm:pt>
    <dgm:pt modelId="{9AF88EB5-4374-40F6-A424-1EC5946EE16A}" type="parTrans" cxnId="{6F0CCA63-A9E1-427B-9FC8-C49EA619894A}">
      <dgm:prSet/>
      <dgm:spPr/>
      <dgm:t>
        <a:bodyPr/>
        <a:lstStyle/>
        <a:p>
          <a:endParaRPr lang="da-DK"/>
        </a:p>
      </dgm:t>
    </dgm:pt>
    <dgm:pt modelId="{5A5AF8E7-4843-4AF9-976F-7C2F062C124D}" type="sibTrans" cxnId="{6F0CCA63-A9E1-427B-9FC8-C49EA619894A}">
      <dgm:prSet/>
      <dgm:spPr/>
      <dgm:t>
        <a:bodyPr/>
        <a:lstStyle/>
        <a:p>
          <a:endParaRPr lang="da-DK"/>
        </a:p>
      </dgm:t>
    </dgm:pt>
    <dgm:pt modelId="{870CF7E1-AD54-490D-9A62-6A5C8AF2D25D}">
      <dgm:prSet phldrT="[Tekst]" custT="1"/>
      <dgm:spPr>
        <a:solidFill>
          <a:schemeClr val="bg1">
            <a:lumMod val="50000"/>
          </a:schemeClr>
        </a:solidFill>
      </dgm:spPr>
      <dgm:t>
        <a:bodyPr/>
        <a:lstStyle/>
        <a:p>
          <a:r>
            <a:rPr lang="da-DK" sz="1800" dirty="0">
              <a:latin typeface="Aptos ExtraBold" panose="020B0004020202020204" pitchFamily="34" charset="0"/>
            </a:rPr>
            <a:t>Ankestyrelsen</a:t>
          </a:r>
        </a:p>
      </dgm:t>
    </dgm:pt>
    <dgm:pt modelId="{B7C81C5A-0C7A-40A8-85DE-41810809B71F}" type="parTrans" cxnId="{381AB9BC-9ABF-4308-95BC-8B4CB63FF24F}">
      <dgm:prSet/>
      <dgm:spPr/>
      <dgm:t>
        <a:bodyPr/>
        <a:lstStyle/>
        <a:p>
          <a:endParaRPr lang="da-DK"/>
        </a:p>
      </dgm:t>
    </dgm:pt>
    <dgm:pt modelId="{75BE3EA1-2AFF-4E0F-A038-F48E0D5E487D}" type="sibTrans" cxnId="{381AB9BC-9ABF-4308-95BC-8B4CB63FF24F}">
      <dgm:prSet/>
      <dgm:spPr/>
      <dgm:t>
        <a:bodyPr/>
        <a:lstStyle/>
        <a:p>
          <a:endParaRPr lang="da-DK"/>
        </a:p>
      </dgm:t>
    </dgm:pt>
    <dgm:pt modelId="{0D105408-E4D4-4D15-AB88-E6B3327CB2FF}">
      <dgm:prSet phldrT="[Tekst]" custT="1"/>
      <dgm:spPr>
        <a:solidFill>
          <a:schemeClr val="bg1">
            <a:lumMod val="50000"/>
          </a:schemeClr>
        </a:solidFill>
      </dgm:spPr>
      <dgm:t>
        <a:bodyPr/>
        <a:lstStyle/>
        <a:p>
          <a:r>
            <a:rPr lang="da-DK" sz="1500" dirty="0">
              <a:latin typeface="Aptos ExtraBold" panose="020B0004020202020204" pitchFamily="34" charset="0"/>
            </a:rPr>
            <a:t>Fasthold/Medhold</a:t>
          </a:r>
        </a:p>
      </dgm:t>
    </dgm:pt>
    <dgm:pt modelId="{C759F6D3-E521-427B-8B1F-A0F26191F99D}" type="parTrans" cxnId="{ACF3AFCF-D3EE-493B-80F5-728FFF5C5394}">
      <dgm:prSet/>
      <dgm:spPr/>
      <dgm:t>
        <a:bodyPr/>
        <a:lstStyle/>
        <a:p>
          <a:endParaRPr lang="da-DK"/>
        </a:p>
      </dgm:t>
    </dgm:pt>
    <dgm:pt modelId="{7802C240-AB33-408B-8B13-4CD2E8D3DB0F}" type="sibTrans" cxnId="{ACF3AFCF-D3EE-493B-80F5-728FFF5C5394}">
      <dgm:prSet/>
      <dgm:spPr/>
      <dgm:t>
        <a:bodyPr/>
        <a:lstStyle/>
        <a:p>
          <a:endParaRPr lang="da-DK"/>
        </a:p>
      </dgm:t>
    </dgm:pt>
    <dgm:pt modelId="{B22B32BA-8325-49BD-9670-7C207505F3BD}" type="pres">
      <dgm:prSet presAssocID="{E4798733-62BC-4CCE-A49D-D9615E117C02}" presName="Name0" presStyleCnt="0">
        <dgm:presLayoutVars>
          <dgm:dir/>
          <dgm:resizeHandles val="exact"/>
        </dgm:presLayoutVars>
      </dgm:prSet>
      <dgm:spPr/>
    </dgm:pt>
    <dgm:pt modelId="{104368B7-A692-42CC-9AA0-C99EC6D1775D}" type="pres">
      <dgm:prSet presAssocID="{E4798733-62BC-4CCE-A49D-D9615E117C02}" presName="fgShape" presStyleLbl="fgShp" presStyleIdx="0" presStyleCnt="1"/>
      <dgm:spPr>
        <a:solidFill>
          <a:schemeClr val="bg1">
            <a:lumMod val="75000"/>
          </a:schemeClr>
        </a:solidFill>
      </dgm:spPr>
    </dgm:pt>
    <dgm:pt modelId="{3E76F0B7-5F77-4459-960C-2F0B147C9693}" type="pres">
      <dgm:prSet presAssocID="{E4798733-62BC-4CCE-A49D-D9615E117C02}" presName="linComp" presStyleCnt="0"/>
      <dgm:spPr/>
    </dgm:pt>
    <dgm:pt modelId="{DC253B92-F335-4B72-AD92-54348D56BDBC}" type="pres">
      <dgm:prSet presAssocID="{F4C71E22-B3BA-44C1-8995-C2EAB1CB1FA7}" presName="compNode" presStyleCnt="0"/>
      <dgm:spPr/>
    </dgm:pt>
    <dgm:pt modelId="{4D020248-3183-41C3-8257-52B7347D83E3}" type="pres">
      <dgm:prSet presAssocID="{F4C71E22-B3BA-44C1-8995-C2EAB1CB1FA7}" presName="bkgdShape" presStyleLbl="node1" presStyleIdx="0" presStyleCnt="5"/>
      <dgm:spPr/>
    </dgm:pt>
    <dgm:pt modelId="{B6A4C4BF-CF7A-4211-B22E-81143531F651}" type="pres">
      <dgm:prSet presAssocID="{F4C71E22-B3BA-44C1-8995-C2EAB1CB1FA7}" presName="nodeTx" presStyleLbl="node1" presStyleIdx="0" presStyleCnt="5">
        <dgm:presLayoutVars>
          <dgm:bulletEnabled val="1"/>
        </dgm:presLayoutVars>
      </dgm:prSet>
      <dgm:spPr/>
    </dgm:pt>
    <dgm:pt modelId="{9D02E050-DD67-4B1E-B1D9-A51993E46299}" type="pres">
      <dgm:prSet presAssocID="{F4C71E22-B3BA-44C1-8995-C2EAB1CB1FA7}" presName="invisiNode" presStyleLbl="node1" presStyleIdx="0" presStyleCnt="5"/>
      <dgm:spPr/>
    </dgm:pt>
    <dgm:pt modelId="{C7143496-CE93-49FC-B87B-6DD26DD969FF}" type="pres">
      <dgm:prSet presAssocID="{F4C71E22-B3BA-44C1-8995-C2EAB1CB1FA7}" presName="imagNode" presStyleLbl="fgImgPlace1" presStyleIdx="0" presStyleCnt="5"/>
      <dgm:spPr>
        <a:solidFill>
          <a:srgbClr val="AAA48B"/>
        </a:solidFill>
      </dgm:spPr>
    </dgm:pt>
    <dgm:pt modelId="{AEB7958D-821D-4EED-8E5A-17B81ACE63A0}" type="pres">
      <dgm:prSet presAssocID="{BCEB7293-CFDB-42F1-AFA8-9AC1290E40FB}" presName="sibTrans" presStyleLbl="sibTrans2D1" presStyleIdx="0" presStyleCnt="0"/>
      <dgm:spPr/>
    </dgm:pt>
    <dgm:pt modelId="{80A8C5FB-1EE4-43EF-AA86-5E60716E9BE7}" type="pres">
      <dgm:prSet presAssocID="{7098A568-DB83-4E42-A637-2AEEF7422E64}" presName="compNode" presStyleCnt="0"/>
      <dgm:spPr/>
    </dgm:pt>
    <dgm:pt modelId="{7156AB21-35CA-4368-BC56-86B559E7F2B6}" type="pres">
      <dgm:prSet presAssocID="{7098A568-DB83-4E42-A637-2AEEF7422E64}" presName="bkgdShape" presStyleLbl="node1" presStyleIdx="1" presStyleCnt="5"/>
      <dgm:spPr/>
    </dgm:pt>
    <dgm:pt modelId="{79FA4694-6744-488A-BE6E-3028FF76AF44}" type="pres">
      <dgm:prSet presAssocID="{7098A568-DB83-4E42-A637-2AEEF7422E64}" presName="nodeTx" presStyleLbl="node1" presStyleIdx="1" presStyleCnt="5">
        <dgm:presLayoutVars>
          <dgm:bulletEnabled val="1"/>
        </dgm:presLayoutVars>
      </dgm:prSet>
      <dgm:spPr/>
    </dgm:pt>
    <dgm:pt modelId="{CCCD9BE1-99AA-4725-9D59-B26F2F353C49}" type="pres">
      <dgm:prSet presAssocID="{7098A568-DB83-4E42-A637-2AEEF7422E64}" presName="invisiNode" presStyleLbl="node1" presStyleIdx="1" presStyleCnt="5"/>
      <dgm:spPr/>
    </dgm:pt>
    <dgm:pt modelId="{B843283A-E091-485B-A884-B6E68076E774}" type="pres">
      <dgm:prSet presAssocID="{7098A568-DB83-4E42-A637-2AEEF7422E64}" presName="imagNode" presStyleLbl="fgImgPlace1" presStyleIdx="1" presStyleCnt="5"/>
      <dgm:spPr>
        <a:solidFill>
          <a:srgbClr val="AAA48B"/>
        </a:solidFill>
      </dgm:spPr>
    </dgm:pt>
    <dgm:pt modelId="{D9656C2A-8898-424D-80E8-C89F160C9CB4}" type="pres">
      <dgm:prSet presAssocID="{FE301270-BDF2-4E70-B38C-BAB503BF31D2}" presName="sibTrans" presStyleLbl="sibTrans2D1" presStyleIdx="0" presStyleCnt="0"/>
      <dgm:spPr/>
    </dgm:pt>
    <dgm:pt modelId="{3F5A4851-A122-40BE-B344-734AE399306B}" type="pres">
      <dgm:prSet presAssocID="{7B89635E-BAFE-4A45-8FC9-038720981D5B}" presName="compNode" presStyleCnt="0"/>
      <dgm:spPr/>
    </dgm:pt>
    <dgm:pt modelId="{32D32E9D-62C3-4F95-BC20-46A1A303695A}" type="pres">
      <dgm:prSet presAssocID="{7B89635E-BAFE-4A45-8FC9-038720981D5B}" presName="bkgdShape" presStyleLbl="node1" presStyleIdx="2" presStyleCnt="5" custScaleX="111363"/>
      <dgm:spPr/>
    </dgm:pt>
    <dgm:pt modelId="{9FDED346-3967-4DAE-9045-99D943DD2F80}" type="pres">
      <dgm:prSet presAssocID="{7B89635E-BAFE-4A45-8FC9-038720981D5B}" presName="nodeTx" presStyleLbl="node1" presStyleIdx="2" presStyleCnt="5">
        <dgm:presLayoutVars>
          <dgm:bulletEnabled val="1"/>
        </dgm:presLayoutVars>
      </dgm:prSet>
      <dgm:spPr/>
    </dgm:pt>
    <dgm:pt modelId="{75A60C72-5A52-4500-9076-B9545E311773}" type="pres">
      <dgm:prSet presAssocID="{7B89635E-BAFE-4A45-8FC9-038720981D5B}" presName="invisiNode" presStyleLbl="node1" presStyleIdx="2" presStyleCnt="5"/>
      <dgm:spPr/>
    </dgm:pt>
    <dgm:pt modelId="{EDFF9499-6465-4AD3-9A4A-30074354CD07}" type="pres">
      <dgm:prSet presAssocID="{7B89635E-BAFE-4A45-8FC9-038720981D5B}" presName="imagNode" presStyleLbl="fgImgPlace1" presStyleIdx="2" presStyleCnt="5"/>
      <dgm:spPr>
        <a:solidFill>
          <a:srgbClr val="AAA48B"/>
        </a:solidFill>
      </dgm:spPr>
    </dgm:pt>
    <dgm:pt modelId="{62A9194C-7AC5-40C2-8575-C345A8008215}" type="pres">
      <dgm:prSet presAssocID="{5A5AF8E7-4843-4AF9-976F-7C2F062C124D}" presName="sibTrans" presStyleLbl="sibTrans2D1" presStyleIdx="0" presStyleCnt="0"/>
      <dgm:spPr/>
    </dgm:pt>
    <dgm:pt modelId="{9ED83944-A8B0-4DC3-9473-D25170F38931}" type="pres">
      <dgm:prSet presAssocID="{0D105408-E4D4-4D15-AB88-E6B3327CB2FF}" presName="compNode" presStyleCnt="0"/>
      <dgm:spPr/>
    </dgm:pt>
    <dgm:pt modelId="{74AA9675-831D-4A64-A4C5-0911AF5C1B3A}" type="pres">
      <dgm:prSet presAssocID="{0D105408-E4D4-4D15-AB88-E6B3327CB2FF}" presName="bkgdShape" presStyleLbl="node1" presStyleIdx="3" presStyleCnt="5"/>
      <dgm:spPr/>
    </dgm:pt>
    <dgm:pt modelId="{F349F083-66F0-454B-AA75-9D863360C84E}" type="pres">
      <dgm:prSet presAssocID="{0D105408-E4D4-4D15-AB88-E6B3327CB2FF}" presName="nodeTx" presStyleLbl="node1" presStyleIdx="3" presStyleCnt="5">
        <dgm:presLayoutVars>
          <dgm:bulletEnabled val="1"/>
        </dgm:presLayoutVars>
      </dgm:prSet>
      <dgm:spPr/>
    </dgm:pt>
    <dgm:pt modelId="{256F43B4-B2CF-468D-99A9-52B079383166}" type="pres">
      <dgm:prSet presAssocID="{0D105408-E4D4-4D15-AB88-E6B3327CB2FF}" presName="invisiNode" presStyleLbl="node1" presStyleIdx="3" presStyleCnt="5"/>
      <dgm:spPr/>
    </dgm:pt>
    <dgm:pt modelId="{9F5EDC1D-41D9-4DD9-B6CA-F3619E401989}" type="pres">
      <dgm:prSet presAssocID="{0D105408-E4D4-4D15-AB88-E6B3327CB2FF}" presName="imagNode" presStyleLbl="fgImgPlace1" presStyleIdx="3" presStyleCnt="5"/>
      <dgm:spPr>
        <a:solidFill>
          <a:srgbClr val="AAA48B"/>
        </a:solidFill>
      </dgm:spPr>
    </dgm:pt>
    <dgm:pt modelId="{D03E970A-3D5A-4783-8933-12DDBC1D930B}" type="pres">
      <dgm:prSet presAssocID="{7802C240-AB33-408B-8B13-4CD2E8D3DB0F}" presName="sibTrans" presStyleLbl="sibTrans2D1" presStyleIdx="0" presStyleCnt="0"/>
      <dgm:spPr/>
    </dgm:pt>
    <dgm:pt modelId="{5D68E627-7CAF-47F9-AFD8-2F44CBDAB72C}" type="pres">
      <dgm:prSet presAssocID="{870CF7E1-AD54-490D-9A62-6A5C8AF2D25D}" presName="compNode" presStyleCnt="0"/>
      <dgm:spPr/>
    </dgm:pt>
    <dgm:pt modelId="{A80C79C6-00A5-4D81-A2A4-D68308C3BC63}" type="pres">
      <dgm:prSet presAssocID="{870CF7E1-AD54-490D-9A62-6A5C8AF2D25D}" presName="bkgdShape" presStyleLbl="node1" presStyleIdx="4" presStyleCnt="5"/>
      <dgm:spPr/>
    </dgm:pt>
    <dgm:pt modelId="{6E54DFD9-9177-4C49-8DFA-4F9E3A73552B}" type="pres">
      <dgm:prSet presAssocID="{870CF7E1-AD54-490D-9A62-6A5C8AF2D25D}" presName="nodeTx" presStyleLbl="node1" presStyleIdx="4" presStyleCnt="5">
        <dgm:presLayoutVars>
          <dgm:bulletEnabled val="1"/>
        </dgm:presLayoutVars>
      </dgm:prSet>
      <dgm:spPr/>
    </dgm:pt>
    <dgm:pt modelId="{1E9F38AF-124F-4024-8E60-0B3E2DC34085}" type="pres">
      <dgm:prSet presAssocID="{870CF7E1-AD54-490D-9A62-6A5C8AF2D25D}" presName="invisiNode" presStyleLbl="node1" presStyleIdx="4" presStyleCnt="5"/>
      <dgm:spPr/>
    </dgm:pt>
    <dgm:pt modelId="{2D5DFB85-07C7-4D81-A316-CB86D1B62356}" type="pres">
      <dgm:prSet presAssocID="{870CF7E1-AD54-490D-9A62-6A5C8AF2D25D}" presName="imagNode" presStyleLbl="fgImgPlace1" presStyleIdx="4" presStyleCnt="5"/>
      <dgm:spPr>
        <a:solidFill>
          <a:srgbClr val="AAA48B"/>
        </a:solidFill>
      </dgm:spPr>
    </dgm:pt>
  </dgm:ptLst>
  <dgm:cxnLst>
    <dgm:cxn modelId="{A130AD0D-8810-4884-8C2F-EAEAA0792F67}" srcId="{E4798733-62BC-4CCE-A49D-D9615E117C02}" destId="{7098A568-DB83-4E42-A637-2AEEF7422E64}" srcOrd="1" destOrd="0" parTransId="{BF574A57-5F6A-4757-91F3-FF4F2FF8C2FE}" sibTransId="{FE301270-BDF2-4E70-B38C-BAB503BF31D2}"/>
    <dgm:cxn modelId="{C8281831-BB10-4F51-A833-878E45584D99}" type="presOf" srcId="{7802C240-AB33-408B-8B13-4CD2E8D3DB0F}" destId="{D03E970A-3D5A-4783-8933-12DDBC1D930B}" srcOrd="0" destOrd="0" presId="urn:microsoft.com/office/officeart/2005/8/layout/hList7"/>
    <dgm:cxn modelId="{FABB6432-4071-4C62-80EB-9C244087D3BB}" type="presOf" srcId="{870CF7E1-AD54-490D-9A62-6A5C8AF2D25D}" destId="{6E54DFD9-9177-4C49-8DFA-4F9E3A73552B}" srcOrd="1" destOrd="0" presId="urn:microsoft.com/office/officeart/2005/8/layout/hList7"/>
    <dgm:cxn modelId="{6F0CCA63-A9E1-427B-9FC8-C49EA619894A}" srcId="{E4798733-62BC-4CCE-A49D-D9615E117C02}" destId="{7B89635E-BAFE-4A45-8FC9-038720981D5B}" srcOrd="2" destOrd="0" parTransId="{9AF88EB5-4374-40F6-A424-1EC5946EE16A}" sibTransId="{5A5AF8E7-4843-4AF9-976F-7C2F062C124D}"/>
    <dgm:cxn modelId="{BC9B2C6E-40B8-4368-B01F-183E6EE9BAFF}" type="presOf" srcId="{7098A568-DB83-4E42-A637-2AEEF7422E64}" destId="{79FA4694-6744-488A-BE6E-3028FF76AF44}" srcOrd="1" destOrd="0" presId="urn:microsoft.com/office/officeart/2005/8/layout/hList7"/>
    <dgm:cxn modelId="{90360870-2206-46B4-9A6C-D8DC36BCC453}" type="presOf" srcId="{870CF7E1-AD54-490D-9A62-6A5C8AF2D25D}" destId="{A80C79C6-00A5-4D81-A2A4-D68308C3BC63}" srcOrd="0" destOrd="0" presId="urn:microsoft.com/office/officeart/2005/8/layout/hList7"/>
    <dgm:cxn modelId="{64781E70-EE9F-4AD1-A503-2F7DBC7C5D40}" type="presOf" srcId="{F4C71E22-B3BA-44C1-8995-C2EAB1CB1FA7}" destId="{B6A4C4BF-CF7A-4211-B22E-81143531F651}" srcOrd="1" destOrd="0" presId="urn:microsoft.com/office/officeart/2005/8/layout/hList7"/>
    <dgm:cxn modelId="{21921673-FEEF-4C95-9E0B-6CF4C0B716B0}" srcId="{E4798733-62BC-4CCE-A49D-D9615E117C02}" destId="{F4C71E22-B3BA-44C1-8995-C2EAB1CB1FA7}" srcOrd="0" destOrd="0" parTransId="{F8E7CEBE-54DE-41E6-A5F3-8A3729B23314}" sibTransId="{BCEB7293-CFDB-42F1-AFA8-9AC1290E40FB}"/>
    <dgm:cxn modelId="{45E0CA53-6D48-44CB-826D-E4DABF13BD33}" type="presOf" srcId="{5A5AF8E7-4843-4AF9-976F-7C2F062C124D}" destId="{62A9194C-7AC5-40C2-8575-C345A8008215}" srcOrd="0" destOrd="0" presId="urn:microsoft.com/office/officeart/2005/8/layout/hList7"/>
    <dgm:cxn modelId="{10AF9E7A-52A8-4FB3-97CD-10E2B4054BE2}" type="presOf" srcId="{0D105408-E4D4-4D15-AB88-E6B3327CB2FF}" destId="{74AA9675-831D-4A64-A4C5-0911AF5C1B3A}" srcOrd="0" destOrd="0" presId="urn:microsoft.com/office/officeart/2005/8/layout/hList7"/>
    <dgm:cxn modelId="{E8C5608F-7B0F-4106-A7D6-5AF735758964}" type="presOf" srcId="{BCEB7293-CFDB-42F1-AFA8-9AC1290E40FB}" destId="{AEB7958D-821D-4EED-8E5A-17B81ACE63A0}" srcOrd="0" destOrd="0" presId="urn:microsoft.com/office/officeart/2005/8/layout/hList7"/>
    <dgm:cxn modelId="{B4FB56A0-9994-4C0B-BDA3-E631A888E3D3}" type="presOf" srcId="{0D105408-E4D4-4D15-AB88-E6B3327CB2FF}" destId="{F349F083-66F0-454B-AA75-9D863360C84E}" srcOrd="1" destOrd="0" presId="urn:microsoft.com/office/officeart/2005/8/layout/hList7"/>
    <dgm:cxn modelId="{05D24BBA-FDB8-4049-B3A5-C2F287D13FD0}" type="presOf" srcId="{7098A568-DB83-4E42-A637-2AEEF7422E64}" destId="{7156AB21-35CA-4368-BC56-86B559E7F2B6}" srcOrd="0" destOrd="0" presId="urn:microsoft.com/office/officeart/2005/8/layout/hList7"/>
    <dgm:cxn modelId="{381AB9BC-9ABF-4308-95BC-8B4CB63FF24F}" srcId="{E4798733-62BC-4CCE-A49D-D9615E117C02}" destId="{870CF7E1-AD54-490D-9A62-6A5C8AF2D25D}" srcOrd="4" destOrd="0" parTransId="{B7C81C5A-0C7A-40A8-85DE-41810809B71F}" sibTransId="{75BE3EA1-2AFF-4E0F-A038-F48E0D5E487D}"/>
    <dgm:cxn modelId="{57B1F9C6-A9A6-4D0F-AE8A-888C74B21647}" type="presOf" srcId="{7B89635E-BAFE-4A45-8FC9-038720981D5B}" destId="{9FDED346-3967-4DAE-9045-99D943DD2F80}" srcOrd="1" destOrd="0" presId="urn:microsoft.com/office/officeart/2005/8/layout/hList7"/>
    <dgm:cxn modelId="{ACF3AFCF-D3EE-493B-80F5-728FFF5C5394}" srcId="{E4798733-62BC-4CCE-A49D-D9615E117C02}" destId="{0D105408-E4D4-4D15-AB88-E6B3327CB2FF}" srcOrd="3" destOrd="0" parTransId="{C759F6D3-E521-427B-8B1F-A0F26191F99D}" sibTransId="{7802C240-AB33-408B-8B13-4CD2E8D3DB0F}"/>
    <dgm:cxn modelId="{165606D4-2170-4DB8-AE19-A0E135B893E0}" type="presOf" srcId="{F4C71E22-B3BA-44C1-8995-C2EAB1CB1FA7}" destId="{4D020248-3183-41C3-8257-52B7347D83E3}" srcOrd="0" destOrd="0" presId="urn:microsoft.com/office/officeart/2005/8/layout/hList7"/>
    <dgm:cxn modelId="{BAA999DB-FD48-4547-B077-E7D09C08DB14}" type="presOf" srcId="{E4798733-62BC-4CCE-A49D-D9615E117C02}" destId="{B22B32BA-8325-49BD-9670-7C207505F3BD}" srcOrd="0" destOrd="0" presId="urn:microsoft.com/office/officeart/2005/8/layout/hList7"/>
    <dgm:cxn modelId="{892DF8E1-B718-4530-AEA3-6BFA5620434E}" type="presOf" srcId="{7B89635E-BAFE-4A45-8FC9-038720981D5B}" destId="{32D32E9D-62C3-4F95-BC20-46A1A303695A}" srcOrd="0" destOrd="0" presId="urn:microsoft.com/office/officeart/2005/8/layout/hList7"/>
    <dgm:cxn modelId="{4CBF67F8-4205-49B2-8C8A-98E5ED16AF96}" type="presOf" srcId="{FE301270-BDF2-4E70-B38C-BAB503BF31D2}" destId="{D9656C2A-8898-424D-80E8-C89F160C9CB4}" srcOrd="0" destOrd="0" presId="urn:microsoft.com/office/officeart/2005/8/layout/hList7"/>
    <dgm:cxn modelId="{308D40C5-A94D-4C78-99CF-46E4B8FE6B7B}" type="presParOf" srcId="{B22B32BA-8325-49BD-9670-7C207505F3BD}" destId="{104368B7-A692-42CC-9AA0-C99EC6D1775D}" srcOrd="0" destOrd="0" presId="urn:microsoft.com/office/officeart/2005/8/layout/hList7"/>
    <dgm:cxn modelId="{02C4D5D2-774D-4B1A-BC92-48A78D1451DA}" type="presParOf" srcId="{B22B32BA-8325-49BD-9670-7C207505F3BD}" destId="{3E76F0B7-5F77-4459-960C-2F0B147C9693}" srcOrd="1" destOrd="0" presId="urn:microsoft.com/office/officeart/2005/8/layout/hList7"/>
    <dgm:cxn modelId="{325ECCBB-A444-483C-9008-9622EE26E3E4}" type="presParOf" srcId="{3E76F0B7-5F77-4459-960C-2F0B147C9693}" destId="{DC253B92-F335-4B72-AD92-54348D56BDBC}" srcOrd="0" destOrd="0" presId="urn:microsoft.com/office/officeart/2005/8/layout/hList7"/>
    <dgm:cxn modelId="{F4D3B39D-CED7-4524-9C2A-55F6A2FAC7A3}" type="presParOf" srcId="{DC253B92-F335-4B72-AD92-54348D56BDBC}" destId="{4D020248-3183-41C3-8257-52B7347D83E3}" srcOrd="0" destOrd="0" presId="urn:microsoft.com/office/officeart/2005/8/layout/hList7"/>
    <dgm:cxn modelId="{BCF6DFE4-0E2F-4918-A212-04A3A3C596FA}" type="presParOf" srcId="{DC253B92-F335-4B72-AD92-54348D56BDBC}" destId="{B6A4C4BF-CF7A-4211-B22E-81143531F651}" srcOrd="1" destOrd="0" presId="urn:microsoft.com/office/officeart/2005/8/layout/hList7"/>
    <dgm:cxn modelId="{EEAF7F99-FFAB-40C4-AA3B-6D838FA4429B}" type="presParOf" srcId="{DC253B92-F335-4B72-AD92-54348D56BDBC}" destId="{9D02E050-DD67-4B1E-B1D9-A51993E46299}" srcOrd="2" destOrd="0" presId="urn:microsoft.com/office/officeart/2005/8/layout/hList7"/>
    <dgm:cxn modelId="{E743ED86-E16F-44D3-A370-04220B4EC837}" type="presParOf" srcId="{DC253B92-F335-4B72-AD92-54348D56BDBC}" destId="{C7143496-CE93-49FC-B87B-6DD26DD969FF}" srcOrd="3" destOrd="0" presId="urn:microsoft.com/office/officeart/2005/8/layout/hList7"/>
    <dgm:cxn modelId="{BC9632A6-1DFD-465A-B76F-67FAF9E5756D}" type="presParOf" srcId="{3E76F0B7-5F77-4459-960C-2F0B147C9693}" destId="{AEB7958D-821D-4EED-8E5A-17B81ACE63A0}" srcOrd="1" destOrd="0" presId="urn:microsoft.com/office/officeart/2005/8/layout/hList7"/>
    <dgm:cxn modelId="{026726E5-E2AF-41C7-B01E-5A0A6C6991AC}" type="presParOf" srcId="{3E76F0B7-5F77-4459-960C-2F0B147C9693}" destId="{80A8C5FB-1EE4-43EF-AA86-5E60716E9BE7}" srcOrd="2" destOrd="0" presId="urn:microsoft.com/office/officeart/2005/8/layout/hList7"/>
    <dgm:cxn modelId="{B61DA11C-60C3-4340-A3B9-5A4C3308F41B}" type="presParOf" srcId="{80A8C5FB-1EE4-43EF-AA86-5E60716E9BE7}" destId="{7156AB21-35CA-4368-BC56-86B559E7F2B6}" srcOrd="0" destOrd="0" presId="urn:microsoft.com/office/officeart/2005/8/layout/hList7"/>
    <dgm:cxn modelId="{53306F8F-1004-40CC-830C-2A932644FA53}" type="presParOf" srcId="{80A8C5FB-1EE4-43EF-AA86-5E60716E9BE7}" destId="{79FA4694-6744-488A-BE6E-3028FF76AF44}" srcOrd="1" destOrd="0" presId="urn:microsoft.com/office/officeart/2005/8/layout/hList7"/>
    <dgm:cxn modelId="{9F814CD8-8570-4627-8756-5760EA1B68F8}" type="presParOf" srcId="{80A8C5FB-1EE4-43EF-AA86-5E60716E9BE7}" destId="{CCCD9BE1-99AA-4725-9D59-B26F2F353C49}" srcOrd="2" destOrd="0" presId="urn:microsoft.com/office/officeart/2005/8/layout/hList7"/>
    <dgm:cxn modelId="{A1D3E04F-22D3-4158-83CB-C65476EFEFCC}" type="presParOf" srcId="{80A8C5FB-1EE4-43EF-AA86-5E60716E9BE7}" destId="{B843283A-E091-485B-A884-B6E68076E774}" srcOrd="3" destOrd="0" presId="urn:microsoft.com/office/officeart/2005/8/layout/hList7"/>
    <dgm:cxn modelId="{40D0C394-86D3-4304-AC50-F7B676256B90}" type="presParOf" srcId="{3E76F0B7-5F77-4459-960C-2F0B147C9693}" destId="{D9656C2A-8898-424D-80E8-C89F160C9CB4}" srcOrd="3" destOrd="0" presId="urn:microsoft.com/office/officeart/2005/8/layout/hList7"/>
    <dgm:cxn modelId="{3CA8626B-578C-4773-86EF-4F9F5AC988AB}" type="presParOf" srcId="{3E76F0B7-5F77-4459-960C-2F0B147C9693}" destId="{3F5A4851-A122-40BE-B344-734AE399306B}" srcOrd="4" destOrd="0" presId="urn:microsoft.com/office/officeart/2005/8/layout/hList7"/>
    <dgm:cxn modelId="{B58891D7-3FC1-460F-A375-FF0ADFF80CE2}" type="presParOf" srcId="{3F5A4851-A122-40BE-B344-734AE399306B}" destId="{32D32E9D-62C3-4F95-BC20-46A1A303695A}" srcOrd="0" destOrd="0" presId="urn:microsoft.com/office/officeart/2005/8/layout/hList7"/>
    <dgm:cxn modelId="{63DBAAD2-30EC-4879-9D68-086EB3F4D0E4}" type="presParOf" srcId="{3F5A4851-A122-40BE-B344-734AE399306B}" destId="{9FDED346-3967-4DAE-9045-99D943DD2F80}" srcOrd="1" destOrd="0" presId="urn:microsoft.com/office/officeart/2005/8/layout/hList7"/>
    <dgm:cxn modelId="{E5058E59-18C1-4FB2-AB0B-4FACB3B1F0A9}" type="presParOf" srcId="{3F5A4851-A122-40BE-B344-734AE399306B}" destId="{75A60C72-5A52-4500-9076-B9545E311773}" srcOrd="2" destOrd="0" presId="urn:microsoft.com/office/officeart/2005/8/layout/hList7"/>
    <dgm:cxn modelId="{CA7D9453-7964-49E6-87D2-23E2307FA07F}" type="presParOf" srcId="{3F5A4851-A122-40BE-B344-734AE399306B}" destId="{EDFF9499-6465-4AD3-9A4A-30074354CD07}" srcOrd="3" destOrd="0" presId="urn:microsoft.com/office/officeart/2005/8/layout/hList7"/>
    <dgm:cxn modelId="{B91BE601-05C8-4A6C-9CA4-2CBF93394BFB}" type="presParOf" srcId="{3E76F0B7-5F77-4459-960C-2F0B147C9693}" destId="{62A9194C-7AC5-40C2-8575-C345A8008215}" srcOrd="5" destOrd="0" presId="urn:microsoft.com/office/officeart/2005/8/layout/hList7"/>
    <dgm:cxn modelId="{9CB2CF76-A25B-42B3-B2F9-FB6DC2D82B82}" type="presParOf" srcId="{3E76F0B7-5F77-4459-960C-2F0B147C9693}" destId="{9ED83944-A8B0-4DC3-9473-D25170F38931}" srcOrd="6" destOrd="0" presId="urn:microsoft.com/office/officeart/2005/8/layout/hList7"/>
    <dgm:cxn modelId="{12C275B0-28EF-4D0E-9EA3-A7219E6F7643}" type="presParOf" srcId="{9ED83944-A8B0-4DC3-9473-D25170F38931}" destId="{74AA9675-831D-4A64-A4C5-0911AF5C1B3A}" srcOrd="0" destOrd="0" presId="urn:microsoft.com/office/officeart/2005/8/layout/hList7"/>
    <dgm:cxn modelId="{4DF03384-BC47-45EB-9332-B8F07570E439}" type="presParOf" srcId="{9ED83944-A8B0-4DC3-9473-D25170F38931}" destId="{F349F083-66F0-454B-AA75-9D863360C84E}" srcOrd="1" destOrd="0" presId="urn:microsoft.com/office/officeart/2005/8/layout/hList7"/>
    <dgm:cxn modelId="{EC26B89B-12FF-43F4-9B9C-B488E1E88E6F}" type="presParOf" srcId="{9ED83944-A8B0-4DC3-9473-D25170F38931}" destId="{256F43B4-B2CF-468D-99A9-52B079383166}" srcOrd="2" destOrd="0" presId="urn:microsoft.com/office/officeart/2005/8/layout/hList7"/>
    <dgm:cxn modelId="{CDD6E486-080A-4B1A-BCF8-4106D626F4C9}" type="presParOf" srcId="{9ED83944-A8B0-4DC3-9473-D25170F38931}" destId="{9F5EDC1D-41D9-4DD9-B6CA-F3619E401989}" srcOrd="3" destOrd="0" presId="urn:microsoft.com/office/officeart/2005/8/layout/hList7"/>
    <dgm:cxn modelId="{F0A62629-881A-415A-B624-6AB948432A7C}" type="presParOf" srcId="{3E76F0B7-5F77-4459-960C-2F0B147C9693}" destId="{D03E970A-3D5A-4783-8933-12DDBC1D930B}" srcOrd="7" destOrd="0" presId="urn:microsoft.com/office/officeart/2005/8/layout/hList7"/>
    <dgm:cxn modelId="{E2ED9B41-94AB-4692-A9B0-B8D640CB66A2}" type="presParOf" srcId="{3E76F0B7-5F77-4459-960C-2F0B147C9693}" destId="{5D68E627-7CAF-47F9-AFD8-2F44CBDAB72C}" srcOrd="8" destOrd="0" presId="urn:microsoft.com/office/officeart/2005/8/layout/hList7"/>
    <dgm:cxn modelId="{A546FAAD-3F1A-44F5-AD4D-599DFF8748A2}" type="presParOf" srcId="{5D68E627-7CAF-47F9-AFD8-2F44CBDAB72C}" destId="{A80C79C6-00A5-4D81-A2A4-D68308C3BC63}" srcOrd="0" destOrd="0" presId="urn:microsoft.com/office/officeart/2005/8/layout/hList7"/>
    <dgm:cxn modelId="{878928B0-4AB7-4141-9CE3-15AA5F25F391}" type="presParOf" srcId="{5D68E627-7CAF-47F9-AFD8-2F44CBDAB72C}" destId="{6E54DFD9-9177-4C49-8DFA-4F9E3A73552B}" srcOrd="1" destOrd="0" presId="urn:microsoft.com/office/officeart/2005/8/layout/hList7"/>
    <dgm:cxn modelId="{C278959B-EC63-4064-AD29-0290FE229645}" type="presParOf" srcId="{5D68E627-7CAF-47F9-AFD8-2F44CBDAB72C}" destId="{1E9F38AF-124F-4024-8E60-0B3E2DC34085}" srcOrd="2" destOrd="0" presId="urn:microsoft.com/office/officeart/2005/8/layout/hList7"/>
    <dgm:cxn modelId="{EBEC9486-E2F9-4A41-BB8A-1925DB67696F}" type="presParOf" srcId="{5D68E627-7CAF-47F9-AFD8-2F44CBDAB72C}" destId="{2D5DFB85-07C7-4D81-A316-CB86D1B62356}" srcOrd="3" destOrd="0" presId="urn:microsoft.com/office/officeart/2005/8/layout/hList7"/>
  </dgm:cxnLst>
  <dgm:bg>
    <a:solidFill>
      <a:schemeClr val="bg1">
        <a:lumMod val="65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8E65A-FCC8-4673-AF83-55DE5FA524B4}">
      <dsp:nvSpPr>
        <dsp:cNvPr id="0" name=""/>
        <dsp:cNvSpPr/>
      </dsp:nvSpPr>
      <dsp:spPr>
        <a:xfrm>
          <a:off x="0" y="0"/>
          <a:ext cx="2287282" cy="3646277"/>
        </a:xfrm>
        <a:prstGeom prst="roundRect">
          <a:avLst>
            <a:gd name="adj" fmla="val 1000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a-DK" sz="1600" kern="1200" dirty="0">
              <a:solidFill>
                <a:schemeClr val="tx1"/>
              </a:solidFill>
            </a:rPr>
            <a:t>Henvendelse</a:t>
          </a:r>
        </a:p>
      </dsp:txBody>
      <dsp:txXfrm>
        <a:off x="0" y="1458510"/>
        <a:ext cx="2287282" cy="1458510"/>
      </dsp:txXfrm>
    </dsp:sp>
    <dsp:sp modelId="{7DFDE3CC-870C-4C3B-9DAA-1DE43EC61F1A}">
      <dsp:nvSpPr>
        <dsp:cNvPr id="0" name=""/>
        <dsp:cNvSpPr/>
      </dsp:nvSpPr>
      <dsp:spPr>
        <a:xfrm>
          <a:off x="536535" y="218776"/>
          <a:ext cx="1214210" cy="1214210"/>
        </a:xfrm>
        <a:prstGeom prst="ellipse">
          <a:avLst/>
        </a:prstGeom>
        <a:solidFill>
          <a:srgbClr val="AAA4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6FB9FB-810B-4A99-AE11-0EB360C79D3D}">
      <dsp:nvSpPr>
        <dsp:cNvPr id="0" name=""/>
        <dsp:cNvSpPr/>
      </dsp:nvSpPr>
      <dsp:spPr>
        <a:xfrm>
          <a:off x="2355900" y="0"/>
          <a:ext cx="2287282" cy="3646277"/>
        </a:xfrm>
        <a:prstGeom prst="roundRect">
          <a:avLst>
            <a:gd name="adj" fmla="val 10000"/>
          </a:avLst>
        </a:prstGeom>
        <a:solidFill>
          <a:schemeClr val="accent3">
            <a:shade val="50000"/>
            <a:hueOff val="0"/>
            <a:satOff val="0"/>
            <a:lumOff val="143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a-DK" sz="1600" kern="1200" dirty="0">
              <a:solidFill>
                <a:schemeClr val="tx1"/>
              </a:solidFill>
            </a:rPr>
            <a:t>Kontakt til borger og afklaring</a:t>
          </a:r>
        </a:p>
      </dsp:txBody>
      <dsp:txXfrm>
        <a:off x="2355900" y="1458510"/>
        <a:ext cx="2287282" cy="1458510"/>
      </dsp:txXfrm>
    </dsp:sp>
    <dsp:sp modelId="{DAB87185-FF7E-459B-BB20-FC81022BEB00}">
      <dsp:nvSpPr>
        <dsp:cNvPr id="0" name=""/>
        <dsp:cNvSpPr/>
      </dsp:nvSpPr>
      <dsp:spPr>
        <a:xfrm>
          <a:off x="2892436" y="218776"/>
          <a:ext cx="1214210" cy="1214210"/>
        </a:xfrm>
        <a:prstGeom prst="ellipse">
          <a:avLst/>
        </a:prstGeom>
        <a:solidFill>
          <a:srgbClr val="AAA4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647ADB-7456-49F1-94EB-774BE64DD4AC}">
      <dsp:nvSpPr>
        <dsp:cNvPr id="0" name=""/>
        <dsp:cNvSpPr/>
      </dsp:nvSpPr>
      <dsp:spPr>
        <a:xfrm>
          <a:off x="4711801" y="0"/>
          <a:ext cx="2287282" cy="3646277"/>
        </a:xfrm>
        <a:prstGeom prst="roundRect">
          <a:avLst>
            <a:gd name="adj" fmla="val 10000"/>
          </a:avLst>
        </a:prstGeom>
        <a:solidFill>
          <a:schemeClr val="accent3">
            <a:shade val="50000"/>
            <a:hueOff val="0"/>
            <a:satOff val="0"/>
            <a:lumOff val="28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a-DK" sz="1600" kern="1200" dirty="0">
              <a:solidFill>
                <a:schemeClr val="tx1"/>
              </a:solidFill>
            </a:rPr>
            <a:t>Behov for sparring?</a:t>
          </a:r>
        </a:p>
      </dsp:txBody>
      <dsp:txXfrm>
        <a:off x="4711801" y="1458510"/>
        <a:ext cx="2287282" cy="1458510"/>
      </dsp:txXfrm>
    </dsp:sp>
    <dsp:sp modelId="{3D129DA3-2380-43F0-8B0A-69D7075CAE80}">
      <dsp:nvSpPr>
        <dsp:cNvPr id="0" name=""/>
        <dsp:cNvSpPr/>
      </dsp:nvSpPr>
      <dsp:spPr>
        <a:xfrm>
          <a:off x="5248337" y="218776"/>
          <a:ext cx="1214210" cy="1214210"/>
        </a:xfrm>
        <a:prstGeom prst="ellipse">
          <a:avLst/>
        </a:prstGeom>
        <a:solidFill>
          <a:srgbClr val="AAA4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AB525C-B9B1-4E17-BF26-1A5423066ACF}">
      <dsp:nvSpPr>
        <dsp:cNvPr id="0" name=""/>
        <dsp:cNvSpPr/>
      </dsp:nvSpPr>
      <dsp:spPr>
        <a:xfrm>
          <a:off x="7067702" y="0"/>
          <a:ext cx="2287282" cy="3646277"/>
        </a:xfrm>
        <a:prstGeom prst="roundRect">
          <a:avLst>
            <a:gd name="adj" fmla="val 10000"/>
          </a:avLst>
        </a:prstGeom>
        <a:solidFill>
          <a:schemeClr val="accent3">
            <a:shade val="50000"/>
            <a:hueOff val="0"/>
            <a:satOff val="0"/>
            <a:lumOff val="28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da-DK" sz="1600" kern="1200" dirty="0">
              <a:solidFill>
                <a:schemeClr val="tx1"/>
              </a:solidFill>
            </a:rPr>
            <a:t>Møde evt. 10/15 minutter før gå over de vigtigste punkter</a:t>
          </a:r>
        </a:p>
      </dsp:txBody>
      <dsp:txXfrm>
        <a:off x="7067702" y="1458510"/>
        <a:ext cx="2287282" cy="1458510"/>
      </dsp:txXfrm>
    </dsp:sp>
    <dsp:sp modelId="{B8D017AE-07F8-4F7A-8E05-0CB65550DDA5}">
      <dsp:nvSpPr>
        <dsp:cNvPr id="0" name=""/>
        <dsp:cNvSpPr/>
      </dsp:nvSpPr>
      <dsp:spPr>
        <a:xfrm>
          <a:off x="7604238" y="218776"/>
          <a:ext cx="1214210" cy="1214210"/>
        </a:xfrm>
        <a:prstGeom prst="ellipse">
          <a:avLst/>
        </a:prstGeom>
        <a:solidFill>
          <a:srgbClr val="AAA4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208E80-FD47-4C54-9F83-F8296553EAA5}">
      <dsp:nvSpPr>
        <dsp:cNvPr id="0" name=""/>
        <dsp:cNvSpPr/>
      </dsp:nvSpPr>
      <dsp:spPr>
        <a:xfrm>
          <a:off x="9423602" y="0"/>
          <a:ext cx="2287282" cy="3646277"/>
        </a:xfrm>
        <a:prstGeom prst="roundRect">
          <a:avLst>
            <a:gd name="adj" fmla="val 10000"/>
          </a:avLst>
        </a:prstGeom>
        <a:solidFill>
          <a:schemeClr val="accent3">
            <a:shade val="50000"/>
            <a:hueOff val="0"/>
            <a:satOff val="0"/>
            <a:lumOff val="143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da-DK" sz="1600" kern="1200" dirty="0"/>
        </a:p>
        <a:p>
          <a:pPr marL="0" lvl="0" indent="0" algn="ctr" defTabSz="711200">
            <a:lnSpc>
              <a:spcPct val="90000"/>
            </a:lnSpc>
            <a:spcBef>
              <a:spcPct val="0"/>
            </a:spcBef>
            <a:spcAft>
              <a:spcPct val="35000"/>
            </a:spcAft>
            <a:buNone/>
          </a:pPr>
          <a:r>
            <a:rPr lang="da-DK" sz="1600" kern="1200" dirty="0">
              <a:solidFill>
                <a:schemeClr val="tx1"/>
              </a:solidFill>
            </a:rPr>
            <a:t>Informer sekretariatet</a:t>
          </a:r>
        </a:p>
        <a:p>
          <a:pPr marL="0" lvl="0" indent="0" algn="ctr" defTabSz="711200">
            <a:lnSpc>
              <a:spcPct val="90000"/>
            </a:lnSpc>
            <a:spcBef>
              <a:spcPct val="0"/>
            </a:spcBef>
            <a:spcAft>
              <a:spcPct val="35000"/>
            </a:spcAft>
            <a:buNone/>
          </a:pPr>
          <a:r>
            <a:rPr lang="da-DK" sz="1600" kern="1200" dirty="0">
              <a:solidFill>
                <a:schemeClr val="tx1"/>
              </a:solidFill>
            </a:rPr>
            <a:t>(Martin)</a:t>
          </a:r>
        </a:p>
        <a:p>
          <a:pPr marL="0" lvl="0" indent="0" algn="ctr" defTabSz="711200">
            <a:lnSpc>
              <a:spcPct val="90000"/>
            </a:lnSpc>
            <a:spcBef>
              <a:spcPct val="0"/>
            </a:spcBef>
            <a:spcAft>
              <a:spcPct val="35000"/>
            </a:spcAft>
            <a:buNone/>
          </a:pPr>
          <a:endParaRPr lang="da-DK" sz="1600" kern="1200" dirty="0"/>
        </a:p>
      </dsp:txBody>
      <dsp:txXfrm>
        <a:off x="9423602" y="1458510"/>
        <a:ext cx="2287282" cy="1458510"/>
      </dsp:txXfrm>
    </dsp:sp>
    <dsp:sp modelId="{C5EF0174-43A2-4730-9AC6-6F693187E5D4}">
      <dsp:nvSpPr>
        <dsp:cNvPr id="0" name=""/>
        <dsp:cNvSpPr/>
      </dsp:nvSpPr>
      <dsp:spPr>
        <a:xfrm>
          <a:off x="9960138" y="218776"/>
          <a:ext cx="1214210" cy="1214210"/>
        </a:xfrm>
        <a:prstGeom prst="ellipse">
          <a:avLst/>
        </a:prstGeom>
        <a:solidFill>
          <a:srgbClr val="AAA4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6C4F48-C8FE-4ECC-9DF1-485703A2FBEE}">
      <dsp:nvSpPr>
        <dsp:cNvPr id="0" name=""/>
        <dsp:cNvSpPr/>
      </dsp:nvSpPr>
      <dsp:spPr>
        <a:xfrm>
          <a:off x="468435" y="2917021"/>
          <a:ext cx="10774014" cy="546941"/>
        </a:xfrm>
        <a:prstGeom prst="leftRightArrow">
          <a:avLst/>
        </a:prstGeom>
        <a:solidFill>
          <a:schemeClr val="accent3">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20248-3183-41C3-8257-52B7347D83E3}">
      <dsp:nvSpPr>
        <dsp:cNvPr id="0" name=""/>
        <dsp:cNvSpPr/>
      </dsp:nvSpPr>
      <dsp:spPr>
        <a:xfrm>
          <a:off x="4042" y="0"/>
          <a:ext cx="1915326" cy="3868369"/>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a-DK" sz="2000" kern="1200" dirty="0">
              <a:ln>
                <a:solidFill>
                  <a:schemeClr val="lt1">
                    <a:hueOff val="0"/>
                    <a:satOff val="0"/>
                    <a:lumOff val="0"/>
                  </a:schemeClr>
                </a:solidFill>
              </a:ln>
              <a:latin typeface="Aptos ExtraBold" panose="020B0004020202020204" pitchFamily="34" charset="0"/>
            </a:rPr>
            <a:t>Afgørelse</a:t>
          </a:r>
          <a:r>
            <a:rPr lang="da-DK" sz="1600" kern="1200" dirty="0">
              <a:latin typeface="Aptos ExtraBold" panose="020B0004020202020204" pitchFamily="34" charset="0"/>
            </a:rPr>
            <a:t>	</a:t>
          </a:r>
        </a:p>
      </dsp:txBody>
      <dsp:txXfrm>
        <a:off x="4042" y="1547347"/>
        <a:ext cx="1915326" cy="1547347"/>
      </dsp:txXfrm>
    </dsp:sp>
    <dsp:sp modelId="{C7143496-CE93-49FC-B87B-6DD26DD969FF}">
      <dsp:nvSpPr>
        <dsp:cNvPr id="0" name=""/>
        <dsp:cNvSpPr/>
      </dsp:nvSpPr>
      <dsp:spPr>
        <a:xfrm>
          <a:off x="317622" y="232102"/>
          <a:ext cx="1288166" cy="1288166"/>
        </a:xfrm>
        <a:prstGeom prst="ellipse">
          <a:avLst/>
        </a:prstGeom>
        <a:solidFill>
          <a:srgbClr val="AAA4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56AB21-35CA-4368-BC56-86B559E7F2B6}">
      <dsp:nvSpPr>
        <dsp:cNvPr id="0" name=""/>
        <dsp:cNvSpPr/>
      </dsp:nvSpPr>
      <dsp:spPr>
        <a:xfrm>
          <a:off x="1976829" y="0"/>
          <a:ext cx="1915326" cy="3868369"/>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a-DK" sz="2000" kern="1200" dirty="0">
              <a:latin typeface="Aptos ExtraBold" panose="020B0004020202020204" pitchFamily="34" charset="0"/>
            </a:rPr>
            <a:t>Klage</a:t>
          </a:r>
        </a:p>
      </dsp:txBody>
      <dsp:txXfrm>
        <a:off x="1976829" y="1547347"/>
        <a:ext cx="1915326" cy="1547347"/>
      </dsp:txXfrm>
    </dsp:sp>
    <dsp:sp modelId="{B843283A-E091-485B-A884-B6E68076E774}">
      <dsp:nvSpPr>
        <dsp:cNvPr id="0" name=""/>
        <dsp:cNvSpPr/>
      </dsp:nvSpPr>
      <dsp:spPr>
        <a:xfrm>
          <a:off x="2290409" y="232102"/>
          <a:ext cx="1288166" cy="1288166"/>
        </a:xfrm>
        <a:prstGeom prst="ellipse">
          <a:avLst/>
        </a:prstGeom>
        <a:solidFill>
          <a:srgbClr val="AAA4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D32E9D-62C3-4F95-BC20-46A1A303695A}">
      <dsp:nvSpPr>
        <dsp:cNvPr id="0" name=""/>
        <dsp:cNvSpPr/>
      </dsp:nvSpPr>
      <dsp:spPr>
        <a:xfrm>
          <a:off x="3949616" y="0"/>
          <a:ext cx="2132965" cy="3868369"/>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a-DK" sz="2000" kern="1200" dirty="0">
              <a:latin typeface="Aptos ExtraBold" panose="020B0004020202020204" pitchFamily="34" charset="0"/>
            </a:rPr>
            <a:t>Genvurdering</a:t>
          </a:r>
        </a:p>
      </dsp:txBody>
      <dsp:txXfrm>
        <a:off x="3949616" y="1547347"/>
        <a:ext cx="2132965" cy="1547347"/>
      </dsp:txXfrm>
    </dsp:sp>
    <dsp:sp modelId="{EDFF9499-6465-4AD3-9A4A-30074354CD07}">
      <dsp:nvSpPr>
        <dsp:cNvPr id="0" name=""/>
        <dsp:cNvSpPr/>
      </dsp:nvSpPr>
      <dsp:spPr>
        <a:xfrm>
          <a:off x="4372015" y="232102"/>
          <a:ext cx="1288166" cy="1288166"/>
        </a:xfrm>
        <a:prstGeom prst="ellipse">
          <a:avLst/>
        </a:prstGeom>
        <a:solidFill>
          <a:srgbClr val="AAA4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AA9675-831D-4A64-A4C5-0911AF5C1B3A}">
      <dsp:nvSpPr>
        <dsp:cNvPr id="0" name=""/>
        <dsp:cNvSpPr/>
      </dsp:nvSpPr>
      <dsp:spPr>
        <a:xfrm>
          <a:off x="6140041" y="0"/>
          <a:ext cx="1915326" cy="3868369"/>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da-DK" sz="1500" kern="1200" dirty="0">
              <a:latin typeface="Aptos ExtraBold" panose="020B0004020202020204" pitchFamily="34" charset="0"/>
            </a:rPr>
            <a:t>Fasthold/Medhold</a:t>
          </a:r>
        </a:p>
      </dsp:txBody>
      <dsp:txXfrm>
        <a:off x="6140041" y="1547347"/>
        <a:ext cx="1915326" cy="1547347"/>
      </dsp:txXfrm>
    </dsp:sp>
    <dsp:sp modelId="{9F5EDC1D-41D9-4DD9-B6CA-F3619E401989}">
      <dsp:nvSpPr>
        <dsp:cNvPr id="0" name=""/>
        <dsp:cNvSpPr/>
      </dsp:nvSpPr>
      <dsp:spPr>
        <a:xfrm>
          <a:off x="6453621" y="232102"/>
          <a:ext cx="1288166" cy="1288166"/>
        </a:xfrm>
        <a:prstGeom prst="ellipse">
          <a:avLst/>
        </a:prstGeom>
        <a:solidFill>
          <a:srgbClr val="AAA4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0C79C6-00A5-4D81-A2A4-D68308C3BC63}">
      <dsp:nvSpPr>
        <dsp:cNvPr id="0" name=""/>
        <dsp:cNvSpPr/>
      </dsp:nvSpPr>
      <dsp:spPr>
        <a:xfrm>
          <a:off x="8112828" y="0"/>
          <a:ext cx="1915326" cy="3868369"/>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a-DK" sz="1800" kern="1200" dirty="0">
              <a:latin typeface="Aptos ExtraBold" panose="020B0004020202020204" pitchFamily="34" charset="0"/>
            </a:rPr>
            <a:t>Ankestyrelsen</a:t>
          </a:r>
        </a:p>
      </dsp:txBody>
      <dsp:txXfrm>
        <a:off x="8112828" y="1547347"/>
        <a:ext cx="1915326" cy="1547347"/>
      </dsp:txXfrm>
    </dsp:sp>
    <dsp:sp modelId="{2D5DFB85-07C7-4D81-A316-CB86D1B62356}">
      <dsp:nvSpPr>
        <dsp:cNvPr id="0" name=""/>
        <dsp:cNvSpPr/>
      </dsp:nvSpPr>
      <dsp:spPr>
        <a:xfrm>
          <a:off x="8426408" y="232102"/>
          <a:ext cx="1288166" cy="1288166"/>
        </a:xfrm>
        <a:prstGeom prst="ellipse">
          <a:avLst/>
        </a:prstGeom>
        <a:solidFill>
          <a:srgbClr val="AAA4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368B7-A692-42CC-9AA0-C99EC6D1775D}">
      <dsp:nvSpPr>
        <dsp:cNvPr id="0" name=""/>
        <dsp:cNvSpPr/>
      </dsp:nvSpPr>
      <dsp:spPr>
        <a:xfrm>
          <a:off x="401287" y="3094695"/>
          <a:ext cx="9229622" cy="580255"/>
        </a:xfrm>
        <a:prstGeom prst="leftRightArrow">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10D57-E08D-9BE6-C830-3934DCE60BD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0463EEA-67DD-4BE2-0A00-70B3F7C0D8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400B845-8842-4DE3-F56E-01A9B8813402}"/>
              </a:ext>
            </a:extLst>
          </p:cNvPr>
          <p:cNvSpPr>
            <a:spLocks noGrp="1"/>
          </p:cNvSpPr>
          <p:nvPr>
            <p:ph type="dt" sz="half" idx="10"/>
          </p:nvPr>
        </p:nvSpPr>
        <p:spPr/>
        <p:txBody>
          <a:bodyPr/>
          <a:lstStyle/>
          <a:p>
            <a:fld id="{BC678152-8155-4F52-95D3-06355E4019EA}" type="datetimeFigureOut">
              <a:rPr lang="da-DK" smtClean="0"/>
              <a:t>09-11-2023</a:t>
            </a:fld>
            <a:endParaRPr lang="da-DK"/>
          </a:p>
        </p:txBody>
      </p:sp>
      <p:sp>
        <p:nvSpPr>
          <p:cNvPr id="5" name="Pladsholder til sidefod 4">
            <a:extLst>
              <a:ext uri="{FF2B5EF4-FFF2-40B4-BE49-F238E27FC236}">
                <a16:creationId xmlns:a16="http://schemas.microsoft.com/office/drawing/2014/main" id="{76BF2978-4E1D-97C4-06B6-EEDC8536287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09DE1EC-C987-1CCF-4C6B-336A81CE6541}"/>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357735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4FD99-E351-964F-9C0E-6E455B372C3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83AF1AE-A7FA-1A52-D37F-59D69336652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C47981F-2278-A7FF-31D1-B871DE888609}"/>
              </a:ext>
            </a:extLst>
          </p:cNvPr>
          <p:cNvSpPr>
            <a:spLocks noGrp="1"/>
          </p:cNvSpPr>
          <p:nvPr>
            <p:ph type="dt" sz="half" idx="10"/>
          </p:nvPr>
        </p:nvSpPr>
        <p:spPr/>
        <p:txBody>
          <a:bodyPr/>
          <a:lstStyle/>
          <a:p>
            <a:fld id="{BC678152-8155-4F52-95D3-06355E4019EA}" type="datetimeFigureOut">
              <a:rPr lang="da-DK" smtClean="0"/>
              <a:t>09-11-2023</a:t>
            </a:fld>
            <a:endParaRPr lang="da-DK"/>
          </a:p>
        </p:txBody>
      </p:sp>
      <p:sp>
        <p:nvSpPr>
          <p:cNvPr id="5" name="Pladsholder til sidefod 4">
            <a:extLst>
              <a:ext uri="{FF2B5EF4-FFF2-40B4-BE49-F238E27FC236}">
                <a16:creationId xmlns:a16="http://schemas.microsoft.com/office/drawing/2014/main" id="{036E5E5F-82CE-9A63-A64A-19B4DEBD090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6A37BDD-F014-CC2D-45EC-A0F18DF8C774}"/>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374265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0E7C510-1967-3C15-C6DF-017B9BC4F934}"/>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B5B4436-B0CE-26A1-747D-A9B62BAD7EE7}"/>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9615A9F-D132-C969-5B94-EC43510BCF9D}"/>
              </a:ext>
            </a:extLst>
          </p:cNvPr>
          <p:cNvSpPr>
            <a:spLocks noGrp="1"/>
          </p:cNvSpPr>
          <p:nvPr>
            <p:ph type="dt" sz="half" idx="10"/>
          </p:nvPr>
        </p:nvSpPr>
        <p:spPr/>
        <p:txBody>
          <a:bodyPr/>
          <a:lstStyle/>
          <a:p>
            <a:fld id="{BC678152-8155-4F52-95D3-06355E4019EA}" type="datetimeFigureOut">
              <a:rPr lang="da-DK" smtClean="0"/>
              <a:t>09-11-2023</a:t>
            </a:fld>
            <a:endParaRPr lang="da-DK"/>
          </a:p>
        </p:txBody>
      </p:sp>
      <p:sp>
        <p:nvSpPr>
          <p:cNvPr id="5" name="Pladsholder til sidefod 4">
            <a:extLst>
              <a:ext uri="{FF2B5EF4-FFF2-40B4-BE49-F238E27FC236}">
                <a16:creationId xmlns:a16="http://schemas.microsoft.com/office/drawing/2014/main" id="{48DBE85D-49EA-3F33-E321-6CE560E2354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A7EF6A-8F0B-B0BA-C8F5-8C4783AA76A6}"/>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396022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571DD-CAA3-6111-47B9-A65DD9FA7B5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5810A07-4B7A-6DD7-95FA-1D0BC4B41AE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E2B9FFC-3F0A-BCA9-77B4-03AA78CB5E36}"/>
              </a:ext>
            </a:extLst>
          </p:cNvPr>
          <p:cNvSpPr>
            <a:spLocks noGrp="1"/>
          </p:cNvSpPr>
          <p:nvPr>
            <p:ph type="dt" sz="half" idx="10"/>
          </p:nvPr>
        </p:nvSpPr>
        <p:spPr/>
        <p:txBody>
          <a:bodyPr/>
          <a:lstStyle/>
          <a:p>
            <a:fld id="{BC678152-8155-4F52-95D3-06355E4019EA}" type="datetimeFigureOut">
              <a:rPr lang="da-DK" smtClean="0"/>
              <a:t>09-11-2023</a:t>
            </a:fld>
            <a:endParaRPr lang="da-DK"/>
          </a:p>
        </p:txBody>
      </p:sp>
      <p:sp>
        <p:nvSpPr>
          <p:cNvPr id="5" name="Pladsholder til sidefod 4">
            <a:extLst>
              <a:ext uri="{FF2B5EF4-FFF2-40B4-BE49-F238E27FC236}">
                <a16:creationId xmlns:a16="http://schemas.microsoft.com/office/drawing/2014/main" id="{FA54462F-11FC-AA58-23CD-CBA511A3D89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15B4F5C-F4C2-74D6-7727-B7AF04202EAD}"/>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290803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F40D12-C170-D65A-5F49-5FB3A8E0603A}"/>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E5F3A29-DB04-84A6-31E3-CB1529C3FE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E380F1B5-D351-D61D-1EFE-CF7B1FD00B00}"/>
              </a:ext>
            </a:extLst>
          </p:cNvPr>
          <p:cNvSpPr>
            <a:spLocks noGrp="1"/>
          </p:cNvSpPr>
          <p:nvPr>
            <p:ph type="dt" sz="half" idx="10"/>
          </p:nvPr>
        </p:nvSpPr>
        <p:spPr/>
        <p:txBody>
          <a:bodyPr/>
          <a:lstStyle/>
          <a:p>
            <a:fld id="{BC678152-8155-4F52-95D3-06355E4019EA}" type="datetimeFigureOut">
              <a:rPr lang="da-DK" smtClean="0"/>
              <a:t>09-11-2023</a:t>
            </a:fld>
            <a:endParaRPr lang="da-DK"/>
          </a:p>
        </p:txBody>
      </p:sp>
      <p:sp>
        <p:nvSpPr>
          <p:cNvPr id="5" name="Pladsholder til sidefod 4">
            <a:extLst>
              <a:ext uri="{FF2B5EF4-FFF2-40B4-BE49-F238E27FC236}">
                <a16:creationId xmlns:a16="http://schemas.microsoft.com/office/drawing/2014/main" id="{BFED5A5B-9CA0-66C5-7C7E-540DF268E45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49F3E5B-9F64-52F0-9091-235894854BFD}"/>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384828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67BD8-26D9-DBD9-D762-E509A2CF07F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890029F-134E-137D-ADD8-A5D6EAC6305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CD34364-28ED-3B94-AFA6-056D847CE99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FA6025D-B11B-A9F3-9E4F-7B537A4D6A77}"/>
              </a:ext>
            </a:extLst>
          </p:cNvPr>
          <p:cNvSpPr>
            <a:spLocks noGrp="1"/>
          </p:cNvSpPr>
          <p:nvPr>
            <p:ph type="dt" sz="half" idx="10"/>
          </p:nvPr>
        </p:nvSpPr>
        <p:spPr/>
        <p:txBody>
          <a:bodyPr/>
          <a:lstStyle/>
          <a:p>
            <a:fld id="{BC678152-8155-4F52-95D3-06355E4019EA}" type="datetimeFigureOut">
              <a:rPr lang="da-DK" smtClean="0"/>
              <a:t>09-11-2023</a:t>
            </a:fld>
            <a:endParaRPr lang="da-DK"/>
          </a:p>
        </p:txBody>
      </p:sp>
      <p:sp>
        <p:nvSpPr>
          <p:cNvPr id="6" name="Pladsholder til sidefod 5">
            <a:extLst>
              <a:ext uri="{FF2B5EF4-FFF2-40B4-BE49-F238E27FC236}">
                <a16:creationId xmlns:a16="http://schemas.microsoft.com/office/drawing/2014/main" id="{B9F3675B-767F-2C0C-4934-E420C803F9F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5FE2146-847E-C5B9-6E89-7BEFA94E12C1}"/>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213921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89E09-DCF3-A819-AB07-6B4125D9313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6AFB888-2006-8BC6-C613-EEFC0D91A9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F245B9F-5382-F943-4DFE-63166DFCEEA0}"/>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57D050D-2D44-BBB7-BB07-2320B2A417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66AE62A8-5052-E5E1-8949-78770A73584A}"/>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9F30350-A499-CA57-BE0C-82CD0E970FA2}"/>
              </a:ext>
            </a:extLst>
          </p:cNvPr>
          <p:cNvSpPr>
            <a:spLocks noGrp="1"/>
          </p:cNvSpPr>
          <p:nvPr>
            <p:ph type="dt" sz="half" idx="10"/>
          </p:nvPr>
        </p:nvSpPr>
        <p:spPr/>
        <p:txBody>
          <a:bodyPr/>
          <a:lstStyle/>
          <a:p>
            <a:fld id="{BC678152-8155-4F52-95D3-06355E4019EA}" type="datetimeFigureOut">
              <a:rPr lang="da-DK" smtClean="0"/>
              <a:t>09-11-2023</a:t>
            </a:fld>
            <a:endParaRPr lang="da-DK"/>
          </a:p>
        </p:txBody>
      </p:sp>
      <p:sp>
        <p:nvSpPr>
          <p:cNvPr id="8" name="Pladsholder til sidefod 7">
            <a:extLst>
              <a:ext uri="{FF2B5EF4-FFF2-40B4-BE49-F238E27FC236}">
                <a16:creationId xmlns:a16="http://schemas.microsoft.com/office/drawing/2014/main" id="{0E8CE2EF-5127-FFBD-ADEB-ACF89B2BAA0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DD63397-EFFB-1BE8-27A4-1BC51115DA92}"/>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262498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575E22-33DF-4B79-AA7B-81FEA25B260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D1F523F-A3B5-FBC2-36B3-D42F6F085B8E}"/>
              </a:ext>
            </a:extLst>
          </p:cNvPr>
          <p:cNvSpPr>
            <a:spLocks noGrp="1"/>
          </p:cNvSpPr>
          <p:nvPr>
            <p:ph type="dt" sz="half" idx="10"/>
          </p:nvPr>
        </p:nvSpPr>
        <p:spPr/>
        <p:txBody>
          <a:bodyPr/>
          <a:lstStyle/>
          <a:p>
            <a:fld id="{BC678152-8155-4F52-95D3-06355E4019EA}" type="datetimeFigureOut">
              <a:rPr lang="da-DK" smtClean="0"/>
              <a:t>09-11-2023</a:t>
            </a:fld>
            <a:endParaRPr lang="da-DK"/>
          </a:p>
        </p:txBody>
      </p:sp>
      <p:sp>
        <p:nvSpPr>
          <p:cNvPr id="4" name="Pladsholder til sidefod 3">
            <a:extLst>
              <a:ext uri="{FF2B5EF4-FFF2-40B4-BE49-F238E27FC236}">
                <a16:creationId xmlns:a16="http://schemas.microsoft.com/office/drawing/2014/main" id="{82DBFA8C-5F4B-6D70-52E1-24E5F44B62D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DBC992E-A88D-8E57-20F6-CC5A26FD580B}"/>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193995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05FE005-A92B-497A-D37E-6B10C286D02C}"/>
              </a:ext>
            </a:extLst>
          </p:cNvPr>
          <p:cNvSpPr>
            <a:spLocks noGrp="1"/>
          </p:cNvSpPr>
          <p:nvPr>
            <p:ph type="dt" sz="half" idx="10"/>
          </p:nvPr>
        </p:nvSpPr>
        <p:spPr/>
        <p:txBody>
          <a:bodyPr/>
          <a:lstStyle/>
          <a:p>
            <a:fld id="{BC678152-8155-4F52-95D3-06355E4019EA}" type="datetimeFigureOut">
              <a:rPr lang="da-DK" smtClean="0"/>
              <a:t>09-11-2023</a:t>
            </a:fld>
            <a:endParaRPr lang="da-DK"/>
          </a:p>
        </p:txBody>
      </p:sp>
      <p:sp>
        <p:nvSpPr>
          <p:cNvPr id="3" name="Pladsholder til sidefod 2">
            <a:extLst>
              <a:ext uri="{FF2B5EF4-FFF2-40B4-BE49-F238E27FC236}">
                <a16:creationId xmlns:a16="http://schemas.microsoft.com/office/drawing/2014/main" id="{BC898776-3ACE-7E3D-B521-8ADB2369225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5463589-619B-53D1-C9A8-69A289CC3154}"/>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429356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530093-C9B5-F627-6691-4AAB67B4001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DB15F58-E977-A8A9-1247-9C8A770BC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0E22747E-F8C3-C4DC-F8D4-B4CF5678D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CA1BDAA-C9CA-922A-325D-40241BA0117E}"/>
              </a:ext>
            </a:extLst>
          </p:cNvPr>
          <p:cNvSpPr>
            <a:spLocks noGrp="1"/>
          </p:cNvSpPr>
          <p:nvPr>
            <p:ph type="dt" sz="half" idx="10"/>
          </p:nvPr>
        </p:nvSpPr>
        <p:spPr/>
        <p:txBody>
          <a:bodyPr/>
          <a:lstStyle/>
          <a:p>
            <a:fld id="{BC678152-8155-4F52-95D3-06355E4019EA}" type="datetimeFigureOut">
              <a:rPr lang="da-DK" smtClean="0"/>
              <a:t>09-11-2023</a:t>
            </a:fld>
            <a:endParaRPr lang="da-DK"/>
          </a:p>
        </p:txBody>
      </p:sp>
      <p:sp>
        <p:nvSpPr>
          <p:cNvPr id="6" name="Pladsholder til sidefod 5">
            <a:extLst>
              <a:ext uri="{FF2B5EF4-FFF2-40B4-BE49-F238E27FC236}">
                <a16:creationId xmlns:a16="http://schemas.microsoft.com/office/drawing/2014/main" id="{E4CC416C-6CFD-31A4-82F3-57A3DFA2AC4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9154B80-87FE-A825-CCF2-18C872A013D1}"/>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370375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3126F-CEA8-BC46-82D9-99AE3B07537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F0315D4A-73DB-F81E-92E7-6D09C90009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5D8FBEE-9C49-9FE7-368D-B3164F86B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65C5B91-E05D-08B6-A038-53FA6DE33376}"/>
              </a:ext>
            </a:extLst>
          </p:cNvPr>
          <p:cNvSpPr>
            <a:spLocks noGrp="1"/>
          </p:cNvSpPr>
          <p:nvPr>
            <p:ph type="dt" sz="half" idx="10"/>
          </p:nvPr>
        </p:nvSpPr>
        <p:spPr/>
        <p:txBody>
          <a:bodyPr/>
          <a:lstStyle/>
          <a:p>
            <a:fld id="{BC678152-8155-4F52-95D3-06355E4019EA}" type="datetimeFigureOut">
              <a:rPr lang="da-DK" smtClean="0"/>
              <a:t>09-11-2023</a:t>
            </a:fld>
            <a:endParaRPr lang="da-DK"/>
          </a:p>
        </p:txBody>
      </p:sp>
      <p:sp>
        <p:nvSpPr>
          <p:cNvPr id="6" name="Pladsholder til sidefod 5">
            <a:extLst>
              <a:ext uri="{FF2B5EF4-FFF2-40B4-BE49-F238E27FC236}">
                <a16:creationId xmlns:a16="http://schemas.microsoft.com/office/drawing/2014/main" id="{89083FFA-71D3-FBD4-0272-9268673128F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FF94F61-912B-3C03-C29B-0904159C28B8}"/>
              </a:ext>
            </a:extLst>
          </p:cNvPr>
          <p:cNvSpPr>
            <a:spLocks noGrp="1"/>
          </p:cNvSpPr>
          <p:nvPr>
            <p:ph type="sldNum" sz="quarter" idx="12"/>
          </p:nvPr>
        </p:nvSpPr>
        <p:spPr/>
        <p:txBody>
          <a:bodyPr/>
          <a:lstStyle/>
          <a:p>
            <a:fld id="{5E0A8A70-F9DA-4E58-8393-280575BE2513}" type="slidenum">
              <a:rPr lang="da-DK" smtClean="0"/>
              <a:t>‹nr.›</a:t>
            </a:fld>
            <a:endParaRPr lang="da-DK"/>
          </a:p>
        </p:txBody>
      </p:sp>
    </p:spTree>
    <p:extLst>
      <p:ext uri="{BB962C8B-B14F-4D97-AF65-F5344CB8AC3E}">
        <p14:creationId xmlns:p14="http://schemas.microsoft.com/office/powerpoint/2010/main" val="179784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493D981-AB6C-3144-96D1-863BA15EDD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64619A4-0D8C-B677-241E-554DF39CC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FCBB42E-79AB-12BC-0853-84A689481F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678152-8155-4F52-95D3-06355E4019EA}" type="datetimeFigureOut">
              <a:rPr lang="da-DK" smtClean="0"/>
              <a:t>09-11-2023</a:t>
            </a:fld>
            <a:endParaRPr lang="da-DK"/>
          </a:p>
        </p:txBody>
      </p:sp>
      <p:sp>
        <p:nvSpPr>
          <p:cNvPr id="5" name="Pladsholder til sidefod 4">
            <a:extLst>
              <a:ext uri="{FF2B5EF4-FFF2-40B4-BE49-F238E27FC236}">
                <a16:creationId xmlns:a16="http://schemas.microsoft.com/office/drawing/2014/main" id="{FA51D558-E298-1D40-4447-BB865D77B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2823D777-DF2A-56F4-7A6C-E556FD776C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A8A70-F9DA-4E58-8393-280575BE2513}" type="slidenum">
              <a:rPr lang="da-DK" smtClean="0"/>
              <a:t>‹nr.›</a:t>
            </a:fld>
            <a:endParaRPr lang="da-DK"/>
          </a:p>
        </p:txBody>
      </p:sp>
    </p:spTree>
    <p:extLst>
      <p:ext uri="{BB962C8B-B14F-4D97-AF65-F5344CB8AC3E}">
        <p14:creationId xmlns:p14="http://schemas.microsoft.com/office/powerpoint/2010/main" val="987900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sandudvalg.dk/"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mailto:MARTIN@SANDUDVALG.D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lede 8" descr="Et billede, der indeholder tekst, emblem, symbol, cirkel&#10;&#10;Automatisk genereret beskrivelse">
            <a:extLst>
              <a:ext uri="{FF2B5EF4-FFF2-40B4-BE49-F238E27FC236}">
                <a16:creationId xmlns:a16="http://schemas.microsoft.com/office/drawing/2014/main" id="{2D6F40C1-7941-BF3C-3BDE-89C6AB8C9D4E}"/>
              </a:ext>
            </a:extLst>
          </p:cNvPr>
          <p:cNvPicPr>
            <a:picLocks noChangeAspect="1"/>
          </p:cNvPicPr>
          <p:nvPr/>
        </p:nvPicPr>
        <p:blipFill rotWithShape="1">
          <a:blip r:embed="rId2">
            <a:extLst>
              <a:ext uri="{28A0092B-C50C-407E-A947-70E740481C1C}">
                <a14:useLocalDpi xmlns:a14="http://schemas.microsoft.com/office/drawing/2010/main" val="0"/>
              </a:ext>
            </a:extLst>
          </a:blip>
          <a:srcRect t="15043" r="8994" b="12959"/>
          <a:stretch/>
        </p:blipFill>
        <p:spPr>
          <a:xfrm>
            <a:off x="3523474" y="0"/>
            <a:ext cx="8668525" cy="685800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B59D7D5-2749-AF3D-914B-27C572EEC10C}"/>
              </a:ext>
            </a:extLst>
          </p:cNvPr>
          <p:cNvSpPr>
            <a:spLocks noGrp="1"/>
          </p:cNvSpPr>
          <p:nvPr>
            <p:ph type="ctrTitle"/>
          </p:nvPr>
        </p:nvSpPr>
        <p:spPr>
          <a:xfrm>
            <a:off x="-9429" y="2004204"/>
            <a:ext cx="4292179" cy="1819802"/>
          </a:xfrm>
        </p:spPr>
        <p:txBody>
          <a:bodyPr anchor="b">
            <a:normAutofit/>
          </a:bodyPr>
          <a:lstStyle/>
          <a:p>
            <a:r>
              <a:rPr lang="da-DK" sz="4400" dirty="0">
                <a:solidFill>
                  <a:schemeClr val="bg1"/>
                </a:solidFill>
                <a:latin typeface="Aptos ExtraBold" panose="020F0502020204030204" pitchFamily="34" charset="0"/>
              </a:rPr>
              <a:t>Bisidder-dage</a:t>
            </a:r>
            <a:br>
              <a:rPr lang="da-DK" sz="4800" dirty="0">
                <a:solidFill>
                  <a:schemeClr val="bg1"/>
                </a:solidFill>
                <a:latin typeface="Aptos ExtraBold" panose="020F0502020204030204" pitchFamily="34" charset="0"/>
              </a:rPr>
            </a:br>
            <a:r>
              <a:rPr lang="da-DK" sz="2000" dirty="0">
                <a:solidFill>
                  <a:schemeClr val="bg1"/>
                </a:solidFill>
                <a:latin typeface="Aptos ExtraBold" panose="020F0502020204030204" pitchFamily="34" charset="0"/>
              </a:rPr>
              <a:t>20/21 September</a:t>
            </a:r>
            <a:br>
              <a:rPr lang="da-DK" sz="2000" dirty="0">
                <a:solidFill>
                  <a:schemeClr val="bg1"/>
                </a:solidFill>
                <a:latin typeface="Aptos ExtraBold" panose="020F0502020204030204" pitchFamily="34" charset="0"/>
              </a:rPr>
            </a:br>
            <a:r>
              <a:rPr lang="da-DK" sz="1800" dirty="0">
                <a:solidFill>
                  <a:schemeClr val="bg1"/>
                </a:solidFill>
                <a:latin typeface="Aptos ExtraBold" panose="020F0502020204030204" pitchFamily="34" charset="0"/>
              </a:rPr>
              <a:t>Middelfart</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Billede 12">
            <a:extLst>
              <a:ext uri="{FF2B5EF4-FFF2-40B4-BE49-F238E27FC236}">
                <a16:creationId xmlns:a16="http://schemas.microsoft.com/office/drawing/2014/main" id="{25B8A94D-C89E-7932-DD25-71CD9BA76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 y="527124"/>
            <a:ext cx="2381250" cy="314325"/>
          </a:xfrm>
          <a:prstGeom prst="rect">
            <a:avLst/>
          </a:prstGeom>
          <a:effectLst>
            <a:softEdge rad="25400"/>
          </a:effectLst>
        </p:spPr>
      </p:pic>
    </p:spTree>
    <p:extLst>
      <p:ext uri="{BB962C8B-B14F-4D97-AF65-F5344CB8AC3E}">
        <p14:creationId xmlns:p14="http://schemas.microsoft.com/office/powerpoint/2010/main" val="1584852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397518"/>
            <a:ext cx="10534261" cy="501836"/>
          </a:xfrm>
        </p:spPr>
        <p:txBody>
          <a:bodyPr vert="horz" lIns="91440" tIns="45720" rIns="91440" bIns="45720" rtlCol="0" anchor="ctr">
            <a:noAutofit/>
          </a:bodyPr>
          <a:lstStyle/>
          <a:p>
            <a:r>
              <a:rPr lang="en-US" sz="5400" kern="1200" dirty="0" err="1">
                <a:solidFill>
                  <a:srgbClr val="262626"/>
                </a:solidFill>
                <a:latin typeface="Aptos ExtraBold" panose="020B0004020202020204" pitchFamily="34" charset="0"/>
              </a:rPr>
              <a:t>Rammerne</a:t>
            </a:r>
            <a:r>
              <a:rPr lang="en-US" sz="5400" kern="1200" dirty="0">
                <a:solidFill>
                  <a:srgbClr val="262626"/>
                </a:solidFill>
                <a:latin typeface="Aptos ExtraBold" panose="020B0004020202020204" pitchFamily="34" charset="0"/>
              </a:rPr>
              <a:t> </a:t>
            </a:r>
            <a:r>
              <a:rPr lang="en-US" sz="5400" kern="1200" dirty="0" err="1">
                <a:solidFill>
                  <a:srgbClr val="262626"/>
                </a:solidFill>
                <a:latin typeface="Aptos ExtraBold" panose="020B0004020202020204" pitchFamily="34" charset="0"/>
              </a:rPr>
              <a:t>og</a:t>
            </a:r>
            <a:r>
              <a:rPr lang="en-US" sz="5400" kern="1200" dirty="0">
                <a:solidFill>
                  <a:srgbClr val="262626"/>
                </a:solidFill>
                <a:latin typeface="Aptos ExtraBold" panose="020B0004020202020204" pitchFamily="34" charset="0"/>
              </a:rPr>
              <a:t> </a:t>
            </a:r>
            <a:r>
              <a:rPr lang="en-US" sz="5400" kern="1200" dirty="0" err="1">
                <a:solidFill>
                  <a:srgbClr val="262626"/>
                </a:solidFill>
                <a:latin typeface="Aptos ExtraBold" panose="020B0004020202020204" pitchFamily="34" charset="0"/>
              </a:rPr>
              <a:t>proces</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7" name="Tekstfelt 6">
            <a:extLst>
              <a:ext uri="{FF2B5EF4-FFF2-40B4-BE49-F238E27FC236}">
                <a16:creationId xmlns:a16="http://schemas.microsoft.com/office/drawing/2014/main" id="{3BD76503-1E38-3A39-F926-EA1A1A189254}"/>
              </a:ext>
            </a:extLst>
          </p:cNvPr>
          <p:cNvSpPr txBox="1"/>
          <p:nvPr/>
        </p:nvSpPr>
        <p:spPr>
          <a:xfrm>
            <a:off x="6652727" y="6386229"/>
            <a:ext cx="6553279" cy="923330"/>
          </a:xfrm>
          <a:prstGeom prst="rect">
            <a:avLst/>
          </a:prstGeom>
          <a:noFill/>
        </p:spPr>
        <p:txBody>
          <a:bodyPr wrap="square" rtlCol="0">
            <a:spAutoFit/>
          </a:bodyPr>
          <a:lstStyle/>
          <a:p>
            <a:r>
              <a:rPr lang="da-DK" b="1" dirty="0">
                <a:solidFill>
                  <a:schemeClr val="bg1"/>
                </a:solidFill>
                <a:effectLst>
                  <a:outerShdw blurRad="38100" dist="38100" dir="2700000" algn="tl">
                    <a:srgbClr val="000000">
                      <a:alpha val="43137"/>
                    </a:srgbClr>
                  </a:outerShdw>
                </a:effectLst>
                <a:latin typeface="Aptos Black" panose="020F0502020204030204" pitchFamily="34" charset="0"/>
              </a:rPr>
              <a:t>Proces under udvikling, kom meget gerne med feedback!</a:t>
            </a:r>
          </a:p>
          <a:p>
            <a:endParaRPr lang="da-DK" dirty="0">
              <a:solidFill>
                <a:schemeClr val="bg1"/>
              </a:solidFill>
              <a:latin typeface="Aptos Black" panose="020F0502020204030204" pitchFamily="34" charset="0"/>
            </a:endParaRPr>
          </a:p>
          <a:p>
            <a:endParaRPr lang="da-DK" dirty="0">
              <a:solidFill>
                <a:schemeClr val="bg1"/>
              </a:solidFill>
            </a:endParaRPr>
          </a:p>
        </p:txBody>
      </p:sp>
      <p:sp>
        <p:nvSpPr>
          <p:cNvPr id="6" name="Tekstfelt 5">
            <a:extLst>
              <a:ext uri="{FF2B5EF4-FFF2-40B4-BE49-F238E27FC236}">
                <a16:creationId xmlns:a16="http://schemas.microsoft.com/office/drawing/2014/main" id="{DE61A3A8-9632-2E5C-117E-FFD4ED221120}"/>
              </a:ext>
            </a:extLst>
          </p:cNvPr>
          <p:cNvSpPr txBox="1"/>
          <p:nvPr/>
        </p:nvSpPr>
        <p:spPr>
          <a:xfrm>
            <a:off x="8362764" y="3521490"/>
            <a:ext cx="4338483" cy="2246769"/>
          </a:xfrm>
          <a:prstGeom prst="rect">
            <a:avLst/>
          </a:prstGeom>
          <a:noFill/>
        </p:spPr>
        <p:txBody>
          <a:bodyPr wrap="square" rtlCol="0">
            <a:spAutoFit/>
          </a:bodyPr>
          <a:lstStyle/>
          <a:p>
            <a:r>
              <a:rPr lang="da-DK" sz="2000" u="sng" dirty="0"/>
              <a:t>Tre måder at blive kontaktet på</a:t>
            </a:r>
          </a:p>
          <a:p>
            <a:r>
              <a:rPr lang="da-DK" sz="2000" u="sng" dirty="0"/>
              <a:t> </a:t>
            </a:r>
          </a:p>
          <a:p>
            <a:pPr marL="342900" indent="-342900">
              <a:buFont typeface="Arial" panose="020B0604020202020204" pitchFamily="34" charset="0"/>
              <a:buChar char="•"/>
            </a:pPr>
            <a:r>
              <a:rPr lang="da-DK" sz="2000" dirty="0"/>
              <a:t>Direkte af borger.</a:t>
            </a:r>
          </a:p>
          <a:p>
            <a:pPr marL="342900" indent="-342900">
              <a:buFont typeface="Arial" panose="020B0604020202020204" pitchFamily="34" charset="0"/>
              <a:buChar char="•"/>
            </a:pPr>
            <a:r>
              <a:rPr lang="da-DK" sz="2000" dirty="0"/>
              <a:t>Via sekretariatet.</a:t>
            </a:r>
          </a:p>
          <a:p>
            <a:pPr marL="342900" indent="-342900">
              <a:buFont typeface="Arial" panose="020B0604020202020204" pitchFamily="34" charset="0"/>
              <a:buChar char="•"/>
            </a:pPr>
            <a:r>
              <a:rPr lang="da-DK" sz="2000" dirty="0"/>
              <a:t>Via SAND-lokaludvalg</a:t>
            </a:r>
          </a:p>
          <a:p>
            <a:pPr marL="342900" indent="-342900">
              <a:buFont typeface="Arial" panose="020B0604020202020204" pitchFamily="34" charset="0"/>
              <a:buChar char="•"/>
            </a:pPr>
            <a:endParaRPr lang="da-DK" sz="2000" dirty="0">
              <a:solidFill>
                <a:schemeClr val="bg1"/>
              </a:solidFill>
            </a:endParaRPr>
          </a:p>
          <a:p>
            <a:endParaRPr lang="da-DK" sz="2000" dirty="0">
              <a:solidFill>
                <a:schemeClr val="bg1"/>
              </a:solidFill>
            </a:endParaRPr>
          </a:p>
        </p:txBody>
      </p:sp>
      <p:graphicFrame>
        <p:nvGraphicFramePr>
          <p:cNvPr id="11" name="Diagram 10">
            <a:extLst>
              <a:ext uri="{FF2B5EF4-FFF2-40B4-BE49-F238E27FC236}">
                <a16:creationId xmlns:a16="http://schemas.microsoft.com/office/drawing/2014/main" id="{83E11450-1DCB-4392-A3F8-A83A45FEA48C}"/>
              </a:ext>
            </a:extLst>
          </p:cNvPr>
          <p:cNvGraphicFramePr/>
          <p:nvPr>
            <p:extLst>
              <p:ext uri="{D42A27DB-BD31-4B8C-83A1-F6EECF244321}">
                <p14:modId xmlns:p14="http://schemas.microsoft.com/office/powerpoint/2010/main" val="249386730"/>
              </p:ext>
            </p:extLst>
          </p:nvPr>
        </p:nvGraphicFramePr>
        <p:xfrm>
          <a:off x="298580" y="2670546"/>
          <a:ext cx="11710885" cy="3646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kstfelt 16">
            <a:extLst>
              <a:ext uri="{FF2B5EF4-FFF2-40B4-BE49-F238E27FC236}">
                <a16:creationId xmlns:a16="http://schemas.microsoft.com/office/drawing/2014/main" id="{A0024A53-4896-0277-6BD5-03DB6508362F}"/>
              </a:ext>
            </a:extLst>
          </p:cNvPr>
          <p:cNvSpPr txBox="1"/>
          <p:nvPr/>
        </p:nvSpPr>
        <p:spPr>
          <a:xfrm>
            <a:off x="1006062" y="2752531"/>
            <a:ext cx="756938" cy="1446550"/>
          </a:xfrm>
          <a:prstGeom prst="rect">
            <a:avLst/>
          </a:prstGeom>
          <a:noFill/>
        </p:spPr>
        <p:txBody>
          <a:bodyPr wrap="none" rtlCol="0">
            <a:spAutoFit/>
          </a:bodyPr>
          <a:lstStyle/>
          <a:p>
            <a:r>
              <a:rPr lang="da-DK" sz="8800" dirty="0">
                <a:latin typeface="Aptos Black" panose="020F0502020204030204" pitchFamily="34" charset="0"/>
              </a:rPr>
              <a:t>1</a:t>
            </a:r>
          </a:p>
        </p:txBody>
      </p:sp>
      <p:sp>
        <p:nvSpPr>
          <p:cNvPr id="18" name="Tekstfelt 17">
            <a:extLst>
              <a:ext uri="{FF2B5EF4-FFF2-40B4-BE49-F238E27FC236}">
                <a16:creationId xmlns:a16="http://schemas.microsoft.com/office/drawing/2014/main" id="{6D8AE108-A2BA-2D6D-E320-7F6E87FC1163}"/>
              </a:ext>
            </a:extLst>
          </p:cNvPr>
          <p:cNvSpPr txBox="1"/>
          <p:nvPr/>
        </p:nvSpPr>
        <p:spPr>
          <a:xfrm>
            <a:off x="3428903" y="2752531"/>
            <a:ext cx="756938" cy="1446550"/>
          </a:xfrm>
          <a:prstGeom prst="rect">
            <a:avLst/>
          </a:prstGeom>
          <a:noFill/>
        </p:spPr>
        <p:txBody>
          <a:bodyPr wrap="none" rtlCol="0">
            <a:spAutoFit/>
          </a:bodyPr>
          <a:lstStyle/>
          <a:p>
            <a:r>
              <a:rPr lang="da-DK" sz="8800" dirty="0">
                <a:latin typeface="Aptos Black" panose="020F0502020204030204" pitchFamily="34" charset="0"/>
              </a:rPr>
              <a:t>2</a:t>
            </a:r>
          </a:p>
        </p:txBody>
      </p:sp>
      <p:sp>
        <p:nvSpPr>
          <p:cNvPr id="19" name="Tekstfelt 18">
            <a:extLst>
              <a:ext uri="{FF2B5EF4-FFF2-40B4-BE49-F238E27FC236}">
                <a16:creationId xmlns:a16="http://schemas.microsoft.com/office/drawing/2014/main" id="{FD3BAC4B-2F81-276B-44E9-02E1B848F914}"/>
              </a:ext>
            </a:extLst>
          </p:cNvPr>
          <p:cNvSpPr txBox="1"/>
          <p:nvPr/>
        </p:nvSpPr>
        <p:spPr>
          <a:xfrm>
            <a:off x="5784577" y="2757106"/>
            <a:ext cx="756938" cy="1446550"/>
          </a:xfrm>
          <a:prstGeom prst="rect">
            <a:avLst/>
          </a:prstGeom>
          <a:noFill/>
        </p:spPr>
        <p:txBody>
          <a:bodyPr wrap="none" rtlCol="0">
            <a:spAutoFit/>
          </a:bodyPr>
          <a:lstStyle/>
          <a:p>
            <a:r>
              <a:rPr lang="da-DK" sz="8800" dirty="0">
                <a:latin typeface="Aptos Black" panose="020F0502020204030204" pitchFamily="34" charset="0"/>
              </a:rPr>
              <a:t>3</a:t>
            </a:r>
          </a:p>
        </p:txBody>
      </p:sp>
      <p:sp>
        <p:nvSpPr>
          <p:cNvPr id="20" name="Tekstfelt 19">
            <a:extLst>
              <a:ext uri="{FF2B5EF4-FFF2-40B4-BE49-F238E27FC236}">
                <a16:creationId xmlns:a16="http://schemas.microsoft.com/office/drawing/2014/main" id="{BA68E117-FECA-D02F-BA22-A509F2D54165}"/>
              </a:ext>
            </a:extLst>
          </p:cNvPr>
          <p:cNvSpPr txBox="1"/>
          <p:nvPr/>
        </p:nvSpPr>
        <p:spPr>
          <a:xfrm>
            <a:off x="8096745" y="2728809"/>
            <a:ext cx="756938" cy="1446550"/>
          </a:xfrm>
          <a:prstGeom prst="rect">
            <a:avLst/>
          </a:prstGeom>
          <a:noFill/>
        </p:spPr>
        <p:txBody>
          <a:bodyPr wrap="none" rtlCol="0">
            <a:spAutoFit/>
          </a:bodyPr>
          <a:lstStyle/>
          <a:p>
            <a:r>
              <a:rPr lang="da-DK" sz="8800" dirty="0">
                <a:latin typeface="Aptos Black" panose="020F0502020204030204" pitchFamily="34" charset="0"/>
              </a:rPr>
              <a:t>4</a:t>
            </a:r>
          </a:p>
        </p:txBody>
      </p:sp>
      <p:sp>
        <p:nvSpPr>
          <p:cNvPr id="21" name="Tekstfelt 20">
            <a:extLst>
              <a:ext uri="{FF2B5EF4-FFF2-40B4-BE49-F238E27FC236}">
                <a16:creationId xmlns:a16="http://schemas.microsoft.com/office/drawing/2014/main" id="{1F2F4994-1C02-5B01-775A-80199BA59FC7}"/>
              </a:ext>
            </a:extLst>
          </p:cNvPr>
          <p:cNvSpPr txBox="1"/>
          <p:nvPr/>
        </p:nvSpPr>
        <p:spPr>
          <a:xfrm>
            <a:off x="10534261" y="2728809"/>
            <a:ext cx="921875" cy="1446550"/>
          </a:xfrm>
          <a:prstGeom prst="rect">
            <a:avLst/>
          </a:prstGeom>
          <a:noFill/>
        </p:spPr>
        <p:txBody>
          <a:bodyPr wrap="square" rtlCol="0">
            <a:spAutoFit/>
          </a:bodyPr>
          <a:lstStyle/>
          <a:p>
            <a:r>
              <a:rPr lang="da-DK" sz="8800" dirty="0">
                <a:latin typeface="Aptos Black" panose="020F0502020204030204" pitchFamily="34" charset="0"/>
              </a:rPr>
              <a:t>5</a:t>
            </a:r>
          </a:p>
        </p:txBody>
      </p:sp>
    </p:spTree>
    <p:extLst>
      <p:ext uri="{BB962C8B-B14F-4D97-AF65-F5344CB8AC3E}">
        <p14:creationId xmlns:p14="http://schemas.microsoft.com/office/powerpoint/2010/main" val="4267553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1" y="1461950"/>
            <a:ext cx="12191998" cy="501836"/>
          </a:xfrm>
        </p:spPr>
        <p:txBody>
          <a:bodyPr vert="horz" lIns="91440" tIns="45720" rIns="91440" bIns="45720" rtlCol="0" anchor="ctr">
            <a:noAutofit/>
          </a:bodyPr>
          <a:lstStyle/>
          <a:p>
            <a:pPr algn="ctr"/>
            <a:r>
              <a:rPr lang="en-US" sz="5400" kern="1200" dirty="0">
                <a:latin typeface="Aptos ExtraBold" panose="020B0004020202020204" pitchFamily="34" charset="0"/>
              </a:rPr>
              <a:t>FROKOST</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itel 1">
            <a:extLst>
              <a:ext uri="{FF2B5EF4-FFF2-40B4-BE49-F238E27FC236}">
                <a16:creationId xmlns:a16="http://schemas.microsoft.com/office/drawing/2014/main" id="{9B6373EF-1C41-FC5E-0D2F-68DA519861AE}"/>
              </a:ext>
            </a:extLst>
          </p:cNvPr>
          <p:cNvSpPr txBox="1">
            <a:spLocks/>
          </p:cNvSpPr>
          <p:nvPr/>
        </p:nvSpPr>
        <p:spPr>
          <a:xfrm>
            <a:off x="0" y="2927164"/>
            <a:ext cx="12191999" cy="501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latin typeface="Aptos ExtraBold" panose="020B0004020202020204" pitchFamily="34" charset="0"/>
              </a:rPr>
              <a:t>Vi </a:t>
            </a:r>
            <a:r>
              <a:rPr lang="en-US" sz="5400" dirty="0" err="1">
                <a:solidFill>
                  <a:schemeClr val="bg1"/>
                </a:solidFill>
                <a:latin typeface="Aptos ExtraBold" panose="020B0004020202020204" pitchFamily="34" charset="0"/>
              </a:rPr>
              <a:t>mødes</a:t>
            </a:r>
            <a:r>
              <a:rPr lang="en-US" sz="5400" dirty="0">
                <a:solidFill>
                  <a:schemeClr val="bg1"/>
                </a:solidFill>
                <a:latin typeface="Aptos ExtraBold" panose="020B0004020202020204" pitchFamily="34" charset="0"/>
              </a:rPr>
              <a:t> </a:t>
            </a:r>
            <a:r>
              <a:rPr lang="en-US" sz="5400" dirty="0" err="1">
                <a:solidFill>
                  <a:schemeClr val="bg1"/>
                </a:solidFill>
                <a:latin typeface="Aptos ExtraBold" panose="020B0004020202020204" pitchFamily="34" charset="0"/>
              </a:rPr>
              <a:t>igen</a:t>
            </a:r>
            <a:r>
              <a:rPr lang="en-US" sz="5400" dirty="0">
                <a:solidFill>
                  <a:schemeClr val="bg1"/>
                </a:solidFill>
                <a:latin typeface="Aptos ExtraBold" panose="020B0004020202020204" pitchFamily="34" charset="0"/>
              </a:rPr>
              <a:t> kl. 13:00</a:t>
            </a:r>
          </a:p>
        </p:txBody>
      </p:sp>
    </p:spTree>
    <p:extLst>
      <p:ext uri="{BB962C8B-B14F-4D97-AF65-F5344CB8AC3E}">
        <p14:creationId xmlns:p14="http://schemas.microsoft.com/office/powerpoint/2010/main" val="234645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65314" y="3178082"/>
            <a:ext cx="12257303" cy="501836"/>
          </a:xfrm>
        </p:spPr>
        <p:txBody>
          <a:bodyPr vert="horz" lIns="91440" tIns="45720" rIns="91440" bIns="45720" rtlCol="0" anchor="ctr">
            <a:noAutofit/>
          </a:bodyPr>
          <a:lstStyle/>
          <a:p>
            <a:pPr algn="ctr"/>
            <a:r>
              <a:rPr lang="en-US" sz="5400" kern="1200" dirty="0">
                <a:solidFill>
                  <a:schemeClr val="bg1"/>
                </a:solidFill>
                <a:latin typeface="Aptos ExtraBold" panose="020B0004020202020204" pitchFamily="34" charset="0"/>
              </a:rPr>
              <a:t>Iben Nielsen</a:t>
            </a:r>
            <a:br>
              <a:rPr lang="en-US" sz="5400" kern="1200" dirty="0">
                <a:solidFill>
                  <a:schemeClr val="bg1"/>
                </a:solidFill>
                <a:latin typeface="Aptos ExtraBold" panose="020B0004020202020204" pitchFamily="34" charset="0"/>
              </a:rPr>
            </a:br>
            <a:r>
              <a:rPr lang="en-US" sz="4000" kern="1200" dirty="0">
                <a:solidFill>
                  <a:schemeClr val="bg1"/>
                </a:solidFill>
                <a:latin typeface="Aptos ExtraBold" panose="020B0004020202020204" pitchFamily="34" charset="0"/>
              </a:rPr>
              <a:t>Housing First</a:t>
            </a:r>
            <a:br>
              <a:rPr lang="en-US" sz="5400" kern="1200" dirty="0">
                <a:solidFill>
                  <a:schemeClr val="bg1"/>
                </a:solidFill>
                <a:latin typeface="Aptos ExtraBold" panose="020B0004020202020204" pitchFamily="34" charset="0"/>
              </a:rPr>
            </a:br>
            <a:endParaRPr lang="en-US" sz="5400" kern="1200" dirty="0">
              <a:solidFill>
                <a:schemeClr val="bg1"/>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pic>
        <p:nvPicPr>
          <p:cNvPr id="6" name="Billede 5">
            <a:extLst>
              <a:ext uri="{FF2B5EF4-FFF2-40B4-BE49-F238E27FC236}">
                <a16:creationId xmlns:a16="http://schemas.microsoft.com/office/drawing/2014/main" id="{2D195FC4-EE35-34D0-A7F4-01BFF3840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5395" y="1129130"/>
            <a:ext cx="2521209" cy="672322"/>
          </a:xfrm>
          <a:prstGeom prst="rect">
            <a:avLst/>
          </a:prstGeom>
        </p:spPr>
      </p:pic>
    </p:spTree>
    <p:extLst>
      <p:ext uri="{BB962C8B-B14F-4D97-AF65-F5344CB8AC3E}">
        <p14:creationId xmlns:p14="http://schemas.microsoft.com/office/powerpoint/2010/main" val="34888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74814" y="1397518"/>
            <a:ext cx="9889797" cy="501836"/>
          </a:xfrm>
        </p:spPr>
        <p:txBody>
          <a:bodyPr vert="horz" lIns="91440" tIns="45720" rIns="91440" bIns="45720" rtlCol="0" anchor="ctr">
            <a:noAutofit/>
          </a:bodyPr>
          <a:lstStyle/>
          <a:p>
            <a:r>
              <a:rPr lang="en-US" sz="5400" dirty="0">
                <a:solidFill>
                  <a:srgbClr val="262626"/>
                </a:solidFill>
                <a:latin typeface="Aptos ExtraBold" panose="020B0004020202020204" pitchFamily="34" charset="0"/>
              </a:rPr>
              <a:t>Relevant jura</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6" name="Tekstfelt 5">
            <a:extLst>
              <a:ext uri="{FF2B5EF4-FFF2-40B4-BE49-F238E27FC236}">
                <a16:creationId xmlns:a16="http://schemas.microsoft.com/office/drawing/2014/main" id="{65408A2F-F91E-F763-F4FF-A54241E3EABA}"/>
              </a:ext>
            </a:extLst>
          </p:cNvPr>
          <p:cNvSpPr txBox="1"/>
          <p:nvPr/>
        </p:nvSpPr>
        <p:spPr>
          <a:xfrm>
            <a:off x="74814" y="2581670"/>
            <a:ext cx="6388993" cy="3539430"/>
          </a:xfrm>
          <a:prstGeom prst="rect">
            <a:avLst/>
          </a:prstGeom>
          <a:noFill/>
        </p:spPr>
        <p:txBody>
          <a:bodyPr wrap="none" rtlCol="0">
            <a:spAutoFit/>
          </a:bodyPr>
          <a:lstStyle/>
          <a:p>
            <a:endParaRPr lang="da-DK" sz="2800" dirty="0">
              <a:solidFill>
                <a:schemeClr val="bg1"/>
              </a:solidFill>
            </a:endParaRPr>
          </a:p>
          <a:p>
            <a:pPr marL="285750" indent="-285750">
              <a:buFont typeface="Wingdings" panose="05000000000000000000" pitchFamily="2" charset="2"/>
              <a:buChar char="§"/>
            </a:pPr>
            <a:r>
              <a:rPr lang="da-DK" sz="2800" dirty="0">
                <a:solidFill>
                  <a:schemeClr val="bg1"/>
                </a:solidFill>
              </a:rPr>
              <a:t>Hjemløsereformen – baggrund og vision </a:t>
            </a:r>
          </a:p>
          <a:p>
            <a:endParaRPr lang="da-DK" sz="2800" dirty="0">
              <a:solidFill>
                <a:schemeClr val="bg1"/>
              </a:solidFill>
            </a:endParaRPr>
          </a:p>
          <a:p>
            <a:pPr marL="285750" indent="-285750">
              <a:buFont typeface="Wingdings" panose="05000000000000000000" pitchFamily="2" charset="2"/>
              <a:buChar char="§"/>
            </a:pPr>
            <a:r>
              <a:rPr lang="da-DK" sz="2800" dirty="0">
                <a:solidFill>
                  <a:schemeClr val="bg1"/>
                </a:solidFill>
              </a:rPr>
              <a:t>Bortvisning (boformens leder) </a:t>
            </a:r>
          </a:p>
          <a:p>
            <a:pPr marL="285750" indent="-285750">
              <a:buFont typeface="Wingdings" panose="05000000000000000000" pitchFamily="2" charset="2"/>
              <a:buChar char="§"/>
            </a:pPr>
            <a:endParaRPr lang="da-DK" sz="2800" dirty="0">
              <a:solidFill>
                <a:schemeClr val="bg1"/>
              </a:solidFill>
            </a:endParaRPr>
          </a:p>
          <a:p>
            <a:pPr marL="285750" indent="-285750">
              <a:buFont typeface="Wingdings" panose="05000000000000000000" pitchFamily="2" charset="2"/>
              <a:buChar char="§"/>
            </a:pPr>
            <a:r>
              <a:rPr lang="da-DK" sz="2800" dirty="0">
                <a:solidFill>
                  <a:schemeClr val="bg1"/>
                </a:solidFill>
              </a:rPr>
              <a:t>Udskrivning – boform eller kommune.</a:t>
            </a:r>
          </a:p>
          <a:p>
            <a:pPr marL="285750" indent="-285750">
              <a:buFont typeface="Wingdings" panose="05000000000000000000" pitchFamily="2" charset="2"/>
              <a:buChar char="§"/>
            </a:pPr>
            <a:endParaRPr lang="da-DK" sz="2800" dirty="0">
              <a:solidFill>
                <a:schemeClr val="bg1"/>
              </a:solidFill>
            </a:endParaRPr>
          </a:p>
          <a:p>
            <a:pPr marL="285750" indent="-285750">
              <a:buFont typeface="Wingdings" panose="05000000000000000000" pitchFamily="2" charset="2"/>
              <a:buChar char="§"/>
            </a:pPr>
            <a:r>
              <a:rPr lang="da-DK" sz="2800" dirty="0">
                <a:solidFill>
                  <a:schemeClr val="bg1"/>
                </a:solidFill>
              </a:rPr>
              <a:t>Aktivlovens § 85</a:t>
            </a:r>
          </a:p>
        </p:txBody>
      </p:sp>
    </p:spTree>
    <p:extLst>
      <p:ext uri="{BB962C8B-B14F-4D97-AF65-F5344CB8AC3E}">
        <p14:creationId xmlns:p14="http://schemas.microsoft.com/office/powerpoint/2010/main" val="107963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397518"/>
            <a:ext cx="9889797" cy="501836"/>
          </a:xfrm>
        </p:spPr>
        <p:txBody>
          <a:bodyPr vert="horz" lIns="91440" tIns="45720" rIns="91440" bIns="45720" rtlCol="0" anchor="ctr">
            <a:noAutofit/>
          </a:bodyPr>
          <a:lstStyle/>
          <a:p>
            <a:r>
              <a:rPr lang="en-US" sz="5400" dirty="0" err="1">
                <a:solidFill>
                  <a:srgbClr val="262626"/>
                </a:solidFill>
                <a:latin typeface="Aptos ExtraBold" panose="020B0004020202020204" pitchFamily="34" charset="0"/>
              </a:rPr>
              <a:t>Hjemløsereformen</a:t>
            </a:r>
            <a:r>
              <a:rPr lang="en-US" sz="5400" dirty="0">
                <a:solidFill>
                  <a:srgbClr val="262626"/>
                </a:solidFill>
                <a:latin typeface="Aptos ExtraBold" panose="020B0004020202020204" pitchFamily="34" charset="0"/>
              </a:rPr>
              <a:t>  </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6" name="Tekstfelt 5">
            <a:extLst>
              <a:ext uri="{FF2B5EF4-FFF2-40B4-BE49-F238E27FC236}">
                <a16:creationId xmlns:a16="http://schemas.microsoft.com/office/drawing/2014/main" id="{65408A2F-F91E-F763-F4FF-A54241E3EABA}"/>
              </a:ext>
            </a:extLst>
          </p:cNvPr>
          <p:cNvSpPr txBox="1"/>
          <p:nvPr/>
        </p:nvSpPr>
        <p:spPr>
          <a:xfrm>
            <a:off x="58189" y="2615461"/>
            <a:ext cx="11657063" cy="4154984"/>
          </a:xfrm>
          <a:prstGeom prst="rect">
            <a:avLst/>
          </a:prstGeom>
          <a:noFill/>
        </p:spPr>
        <p:txBody>
          <a:bodyPr wrap="square" rtlCol="0">
            <a:spAutoFit/>
          </a:bodyPr>
          <a:lstStyle/>
          <a:p>
            <a:pPr marL="285750" indent="-285750">
              <a:buFont typeface="Wingdings" panose="05000000000000000000" pitchFamily="2" charset="2"/>
              <a:buChar char="§"/>
            </a:pPr>
            <a:r>
              <a:rPr lang="da-DK" sz="2400" dirty="0">
                <a:solidFill>
                  <a:schemeClr val="bg1"/>
                </a:solidFill>
              </a:rPr>
              <a:t>Stigning i antallet af personer på § 110 boformer. </a:t>
            </a:r>
          </a:p>
          <a:p>
            <a:endParaRPr lang="da-DK" sz="2400" dirty="0">
              <a:solidFill>
                <a:schemeClr val="bg1"/>
              </a:solidFill>
            </a:endParaRPr>
          </a:p>
          <a:p>
            <a:pPr marL="285750" indent="-285750">
              <a:buFont typeface="Wingdings" panose="05000000000000000000" pitchFamily="2" charset="2"/>
              <a:buChar char="§"/>
            </a:pPr>
            <a:r>
              <a:rPr lang="da-DK" sz="2400" dirty="0">
                <a:solidFill>
                  <a:schemeClr val="bg1"/>
                </a:solidFill>
              </a:rPr>
              <a:t>Billigere at få disse personer i egen bolig.</a:t>
            </a:r>
          </a:p>
          <a:p>
            <a:endParaRPr lang="da-DK" sz="2400" dirty="0">
              <a:solidFill>
                <a:schemeClr val="bg1"/>
              </a:solidFill>
            </a:endParaRPr>
          </a:p>
          <a:p>
            <a:pPr marL="285750" indent="-285750">
              <a:buFont typeface="Wingdings" panose="05000000000000000000" pitchFamily="2" charset="2"/>
              <a:buChar char="§"/>
            </a:pPr>
            <a:r>
              <a:rPr lang="da-DK" sz="2400" dirty="0">
                <a:solidFill>
                  <a:schemeClr val="bg1"/>
                </a:solidFill>
              </a:rPr>
              <a:t>Målsætning om at udbrede </a:t>
            </a:r>
            <a:r>
              <a:rPr lang="da-DK" sz="2400" dirty="0" err="1">
                <a:solidFill>
                  <a:schemeClr val="bg1"/>
                </a:solidFill>
              </a:rPr>
              <a:t>Housing</a:t>
            </a:r>
            <a:r>
              <a:rPr lang="da-DK" sz="2400" dirty="0">
                <a:solidFill>
                  <a:schemeClr val="bg1"/>
                </a:solidFill>
              </a:rPr>
              <a:t> First-tilgangen, reducere antallet af borgere i hjemløshed markant og gøre op med langvarig hjemløshed. </a:t>
            </a:r>
          </a:p>
          <a:p>
            <a:endParaRPr lang="da-DK" sz="2400" dirty="0">
              <a:solidFill>
                <a:schemeClr val="bg1"/>
              </a:solidFill>
            </a:endParaRPr>
          </a:p>
          <a:p>
            <a:pPr marL="285750" indent="-285750">
              <a:buFont typeface="Wingdings" panose="05000000000000000000" pitchFamily="2" charset="2"/>
              <a:buChar char="§"/>
            </a:pPr>
            <a:r>
              <a:rPr lang="da-DK" sz="2400" dirty="0" err="1">
                <a:solidFill>
                  <a:schemeClr val="bg1"/>
                </a:solidFill>
              </a:rPr>
              <a:t>Housing</a:t>
            </a:r>
            <a:r>
              <a:rPr lang="da-DK" sz="2400" dirty="0">
                <a:solidFill>
                  <a:schemeClr val="bg1"/>
                </a:solidFill>
              </a:rPr>
              <a:t> First har vist sig effektivt i udlandet. </a:t>
            </a:r>
          </a:p>
          <a:p>
            <a:endParaRPr lang="da-DK" sz="2400" dirty="0">
              <a:solidFill>
                <a:schemeClr val="bg1"/>
              </a:solidFill>
            </a:endParaRPr>
          </a:p>
          <a:p>
            <a:pPr marL="285750" indent="-285750">
              <a:buFont typeface="Wingdings" panose="05000000000000000000" pitchFamily="2" charset="2"/>
              <a:buChar char="§"/>
            </a:pPr>
            <a:r>
              <a:rPr lang="da-DK" sz="2400" dirty="0">
                <a:solidFill>
                  <a:schemeClr val="bg1"/>
                </a:solidFill>
              </a:rPr>
              <a:t>Test kommuner har vist gode resultater. </a:t>
            </a:r>
          </a:p>
          <a:p>
            <a:pPr marL="285750" indent="-285750">
              <a:buFont typeface="Wingdings" panose="05000000000000000000" pitchFamily="2" charset="2"/>
              <a:buChar char="§"/>
            </a:pPr>
            <a:endParaRPr lang="da-DK" sz="2400" dirty="0">
              <a:solidFill>
                <a:schemeClr val="bg1"/>
              </a:solidFill>
            </a:endParaRPr>
          </a:p>
        </p:txBody>
      </p:sp>
    </p:spTree>
    <p:extLst>
      <p:ext uri="{BB962C8B-B14F-4D97-AF65-F5344CB8AC3E}">
        <p14:creationId xmlns:p14="http://schemas.microsoft.com/office/powerpoint/2010/main" val="132794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397518"/>
            <a:ext cx="9889797" cy="501836"/>
          </a:xfrm>
        </p:spPr>
        <p:txBody>
          <a:bodyPr vert="horz" lIns="91440" tIns="45720" rIns="91440" bIns="45720" rtlCol="0" anchor="ctr">
            <a:noAutofit/>
          </a:bodyPr>
          <a:lstStyle/>
          <a:p>
            <a:r>
              <a:rPr lang="en-US" sz="5400" kern="1200" dirty="0" err="1">
                <a:solidFill>
                  <a:srgbClr val="262626"/>
                </a:solidFill>
                <a:latin typeface="Aptos ExtraBold" panose="020B0004020202020204" pitchFamily="34" charset="0"/>
              </a:rPr>
              <a:t>Opmærksomhedspunkter</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ekstfelt 2">
            <a:extLst>
              <a:ext uri="{FF2B5EF4-FFF2-40B4-BE49-F238E27FC236}">
                <a16:creationId xmlns:a16="http://schemas.microsoft.com/office/drawing/2014/main" id="{31DF1383-F9CE-18EA-1A42-A14E74E544D8}"/>
              </a:ext>
            </a:extLst>
          </p:cNvPr>
          <p:cNvSpPr txBox="1"/>
          <p:nvPr/>
        </p:nvSpPr>
        <p:spPr>
          <a:xfrm>
            <a:off x="198726" y="2581670"/>
            <a:ext cx="5405915" cy="3785652"/>
          </a:xfrm>
          <a:prstGeom prst="rect">
            <a:avLst/>
          </a:prstGeom>
          <a:noFill/>
        </p:spPr>
        <p:txBody>
          <a:bodyPr wrap="square" rtlCol="0">
            <a:spAutoFit/>
          </a:bodyPr>
          <a:lstStyle/>
          <a:p>
            <a:pPr marL="285750" indent="-285750">
              <a:buFont typeface="Arial" panose="020B0604020202020204" pitchFamily="34" charset="0"/>
              <a:buChar char="•"/>
            </a:pPr>
            <a:r>
              <a:rPr lang="da-DK" sz="2400" dirty="0">
                <a:solidFill>
                  <a:schemeClr val="bg1"/>
                </a:solidFill>
              </a:rPr>
              <a:t>Udskrivning &amp; bortvisning fra § 110.</a:t>
            </a:r>
          </a:p>
          <a:p>
            <a:pPr marL="285750" indent="-285750">
              <a:buFont typeface="Arial" panose="020B0604020202020204" pitchFamily="34" charset="0"/>
              <a:buChar char="•"/>
            </a:pPr>
            <a:endParaRPr lang="da-DK" sz="2400" dirty="0">
              <a:solidFill>
                <a:schemeClr val="bg1"/>
              </a:solidFill>
            </a:endParaRPr>
          </a:p>
          <a:p>
            <a:pPr marL="285750" indent="-285750">
              <a:buFont typeface="Arial" panose="020B0604020202020204" pitchFamily="34" charset="0"/>
              <a:buChar char="•"/>
            </a:pPr>
            <a:r>
              <a:rPr lang="da-DK" sz="2400" dirty="0">
                <a:solidFill>
                  <a:schemeClr val="bg1"/>
                </a:solidFill>
              </a:rPr>
              <a:t>Bliver du involveret i din handleplan?</a:t>
            </a:r>
          </a:p>
          <a:p>
            <a:endParaRPr lang="da-DK" sz="2400" dirty="0">
              <a:solidFill>
                <a:schemeClr val="bg1"/>
              </a:solidFill>
            </a:endParaRPr>
          </a:p>
          <a:p>
            <a:pPr marL="285750" indent="-285750">
              <a:buFont typeface="Arial" panose="020B0604020202020204" pitchFamily="34" charset="0"/>
              <a:buChar char="•"/>
            </a:pPr>
            <a:r>
              <a:rPr lang="da-DK" sz="2400" dirty="0">
                <a:solidFill>
                  <a:schemeClr val="bg1"/>
                </a:solidFill>
              </a:rPr>
              <a:t>Flyttehjælp.</a:t>
            </a:r>
          </a:p>
          <a:p>
            <a:endParaRPr lang="da-DK" sz="2400" dirty="0">
              <a:solidFill>
                <a:schemeClr val="bg1"/>
              </a:solidFill>
            </a:endParaRPr>
          </a:p>
          <a:p>
            <a:pPr marL="285750" indent="-285750">
              <a:buFont typeface="Arial" panose="020B0604020202020204" pitchFamily="34" charset="0"/>
              <a:buChar char="•"/>
            </a:pPr>
            <a:r>
              <a:rPr lang="da-DK" sz="2400" dirty="0">
                <a:solidFill>
                  <a:schemeClr val="bg1"/>
                </a:solidFill>
              </a:rPr>
              <a:t>Den rette bostøtte fra dag 1.</a:t>
            </a:r>
          </a:p>
          <a:p>
            <a:pPr marL="285750" indent="-285750">
              <a:buFont typeface="Arial" panose="020B0604020202020204" pitchFamily="34" charset="0"/>
              <a:buChar char="•"/>
            </a:pPr>
            <a:endParaRPr lang="da-DK" sz="2400" dirty="0">
              <a:solidFill>
                <a:schemeClr val="bg1"/>
              </a:solidFill>
            </a:endParaRPr>
          </a:p>
          <a:p>
            <a:pPr marL="285750" indent="-285750">
              <a:buFont typeface="Arial" panose="020B0604020202020204" pitchFamily="34" charset="0"/>
              <a:buChar char="•"/>
            </a:pPr>
            <a:r>
              <a:rPr lang="da-DK" sz="2400" dirty="0">
                <a:solidFill>
                  <a:schemeClr val="bg1"/>
                </a:solidFill>
              </a:rPr>
              <a:t>Presset til at sige ja til egen bolig eller andet botilbud.</a:t>
            </a:r>
          </a:p>
        </p:txBody>
      </p:sp>
    </p:spTree>
    <p:extLst>
      <p:ext uri="{BB962C8B-B14F-4D97-AF65-F5344CB8AC3E}">
        <p14:creationId xmlns:p14="http://schemas.microsoft.com/office/powerpoint/2010/main" val="2199738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397518"/>
            <a:ext cx="9889797" cy="501836"/>
          </a:xfrm>
        </p:spPr>
        <p:txBody>
          <a:bodyPr vert="horz" lIns="91440" tIns="45720" rIns="91440" bIns="45720" rtlCol="0" anchor="ctr">
            <a:noAutofit/>
          </a:bodyPr>
          <a:lstStyle/>
          <a:p>
            <a:r>
              <a:rPr lang="en-US" sz="5400" dirty="0" err="1">
                <a:solidFill>
                  <a:srgbClr val="262626"/>
                </a:solidFill>
                <a:latin typeface="Aptos ExtraBold" panose="020B0004020202020204" pitchFamily="34" charset="0"/>
              </a:rPr>
              <a:t>Serviceloven</a:t>
            </a:r>
            <a:r>
              <a:rPr lang="en-US" sz="5400" dirty="0">
                <a:solidFill>
                  <a:srgbClr val="262626"/>
                </a:solidFill>
                <a:latin typeface="Aptos ExtraBold" panose="020B0004020202020204" pitchFamily="34" charset="0"/>
              </a:rPr>
              <a:t> § 110 </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6" name="Tekstfelt 5">
            <a:extLst>
              <a:ext uri="{FF2B5EF4-FFF2-40B4-BE49-F238E27FC236}">
                <a16:creationId xmlns:a16="http://schemas.microsoft.com/office/drawing/2014/main" id="{65408A2F-F91E-F763-F4FF-A54241E3EABA}"/>
              </a:ext>
            </a:extLst>
          </p:cNvPr>
          <p:cNvSpPr txBox="1"/>
          <p:nvPr/>
        </p:nvSpPr>
        <p:spPr>
          <a:xfrm>
            <a:off x="86625" y="2441946"/>
            <a:ext cx="4400062" cy="3416320"/>
          </a:xfrm>
          <a:prstGeom prst="rect">
            <a:avLst/>
          </a:prstGeom>
          <a:noFill/>
        </p:spPr>
        <p:txBody>
          <a:bodyPr wrap="square" rtlCol="0">
            <a:spAutoFit/>
          </a:bodyPr>
          <a:lstStyle/>
          <a:p>
            <a:pPr marL="285750" indent="-285750">
              <a:buFont typeface="Wingdings" panose="05000000000000000000" pitchFamily="2" charset="2"/>
              <a:buChar char="§"/>
            </a:pPr>
            <a:r>
              <a:rPr lang="da-DK" sz="2400" dirty="0">
                <a:solidFill>
                  <a:schemeClr val="bg1"/>
                </a:solidFill>
              </a:rPr>
              <a:t>§ 110, stk. 1 Kommunen skal tilbyde midlertidige ophold på boformer til personer med særlige sociale problemer, som ikke har eller ikke kan opholde sig i egen bolig, og som har et akut behov for botilbud og for tilbud om aktiverende støtte, omsorg og efterfølgende hjælp. </a:t>
            </a:r>
          </a:p>
        </p:txBody>
      </p:sp>
      <p:sp>
        <p:nvSpPr>
          <p:cNvPr id="3" name="Tekstfelt 2">
            <a:extLst>
              <a:ext uri="{FF2B5EF4-FFF2-40B4-BE49-F238E27FC236}">
                <a16:creationId xmlns:a16="http://schemas.microsoft.com/office/drawing/2014/main" id="{6F8B16CB-A52D-5865-3C4B-459360F0AEDF}"/>
              </a:ext>
            </a:extLst>
          </p:cNvPr>
          <p:cNvSpPr txBox="1"/>
          <p:nvPr/>
        </p:nvSpPr>
        <p:spPr>
          <a:xfrm>
            <a:off x="6932740" y="2401463"/>
            <a:ext cx="5052048" cy="1200329"/>
          </a:xfrm>
          <a:prstGeom prst="rect">
            <a:avLst/>
          </a:prstGeom>
          <a:noFill/>
        </p:spPr>
        <p:txBody>
          <a:bodyPr wrap="square" rtlCol="0">
            <a:spAutoFit/>
          </a:bodyPr>
          <a:lstStyle/>
          <a:p>
            <a:pPr marL="285750" indent="-285750">
              <a:buFont typeface="Wingdings" panose="05000000000000000000" pitchFamily="2" charset="2"/>
              <a:buChar char="§"/>
            </a:pPr>
            <a:r>
              <a:rPr lang="da-DK" sz="2400" dirty="0">
                <a:solidFill>
                  <a:schemeClr val="bg1"/>
                </a:solidFill>
              </a:rPr>
              <a:t>Selvmøderprincippet</a:t>
            </a:r>
          </a:p>
          <a:p>
            <a:pPr marL="285750" indent="-285750">
              <a:buFont typeface="Wingdings" panose="05000000000000000000" pitchFamily="2" charset="2"/>
              <a:buChar char="§"/>
            </a:pPr>
            <a:r>
              <a:rPr lang="da-DK" sz="2400" dirty="0">
                <a:solidFill>
                  <a:schemeClr val="bg1"/>
                </a:solidFill>
              </a:rPr>
              <a:t>Lederen af boformens kompetence</a:t>
            </a:r>
          </a:p>
          <a:p>
            <a:pPr marL="285750" indent="-285750">
              <a:buFont typeface="Wingdings" panose="05000000000000000000" pitchFamily="2" charset="2"/>
              <a:buChar char="§"/>
            </a:pPr>
            <a:r>
              <a:rPr lang="da-DK" sz="2400" dirty="0">
                <a:solidFill>
                  <a:schemeClr val="bg1"/>
                </a:solidFill>
              </a:rPr>
              <a:t>Kommunens kompetence</a:t>
            </a:r>
          </a:p>
        </p:txBody>
      </p:sp>
      <p:sp>
        <p:nvSpPr>
          <p:cNvPr id="7" name="Shape">
            <a:extLst>
              <a:ext uri="{FF2B5EF4-FFF2-40B4-BE49-F238E27FC236}">
                <a16:creationId xmlns:a16="http://schemas.microsoft.com/office/drawing/2014/main" id="{FF0D0E25-6A9B-9D50-984C-A3B318341C3C}"/>
              </a:ext>
            </a:extLst>
          </p:cNvPr>
          <p:cNvSpPr/>
          <p:nvPr/>
        </p:nvSpPr>
        <p:spPr>
          <a:xfrm>
            <a:off x="6932741" y="3967475"/>
            <a:ext cx="4745421" cy="2766408"/>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dirty="0"/>
          </a:p>
        </p:txBody>
      </p:sp>
      <p:sp>
        <p:nvSpPr>
          <p:cNvPr id="8" name="Tekstfelt 7">
            <a:extLst>
              <a:ext uri="{FF2B5EF4-FFF2-40B4-BE49-F238E27FC236}">
                <a16:creationId xmlns:a16="http://schemas.microsoft.com/office/drawing/2014/main" id="{D4899693-793E-996C-E6C0-7B6D131E805B}"/>
              </a:ext>
            </a:extLst>
          </p:cNvPr>
          <p:cNvSpPr txBox="1"/>
          <p:nvPr/>
        </p:nvSpPr>
        <p:spPr>
          <a:xfrm>
            <a:off x="7120250" y="4042628"/>
            <a:ext cx="4393762" cy="2616101"/>
          </a:xfrm>
          <a:prstGeom prst="rect">
            <a:avLst/>
          </a:prstGeom>
          <a:noFill/>
        </p:spPr>
        <p:txBody>
          <a:bodyPr wrap="square">
            <a:spAutoFit/>
          </a:bodyPr>
          <a:lstStyle/>
          <a:p>
            <a:pPr algn="ctr"/>
            <a:r>
              <a:rPr lang="da-DK" sz="20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LOVEN</a:t>
            </a:r>
            <a:r>
              <a:rPr lang="da-DK" sz="20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1800" b="1" dirty="0">
                <a:effectLst>
                  <a:outerShdw blurRad="38100" dist="38100" dir="2700000" algn="tl">
                    <a:srgbClr val="000000">
                      <a:alpha val="43137"/>
                    </a:srgbClr>
                  </a:outerShdw>
                </a:effectLst>
                <a:latin typeface="Aptos ExtraBold" panose="020B0004020202020204" pitchFamily="34" charset="0"/>
              </a:rPr>
              <a:t>SIGER</a:t>
            </a:r>
            <a:endParaRPr lang="da-DK" dirty="0">
              <a:solidFill>
                <a:schemeClr val="bg1"/>
              </a:solidFill>
            </a:endParaRPr>
          </a:p>
          <a:p>
            <a:r>
              <a:rPr lang="da-DK" dirty="0"/>
              <a:t>S§ 110, stk. 2 </a:t>
            </a:r>
            <a:r>
              <a:rPr lang="da-DK" i="1" dirty="0"/>
              <a:t>Formålet med et midlertidigt ophold efter stk. 1 er at hjælpe personer med særlige sociale problemer over akutte vanskeligheder i overgangen til egen bolig og øvrig hjælp efter denne lov. Den aktiverende støtte og omsorg under opholdet må ikke erstatte øvrig hjælp og støtte efter denne lov.«</a:t>
            </a:r>
          </a:p>
        </p:txBody>
      </p:sp>
      <p:sp>
        <p:nvSpPr>
          <p:cNvPr id="9" name="Freeform: Shape 32">
            <a:extLst>
              <a:ext uri="{FF2B5EF4-FFF2-40B4-BE49-F238E27FC236}">
                <a16:creationId xmlns:a16="http://schemas.microsoft.com/office/drawing/2014/main" id="{C12D8A76-04A4-7774-D477-79ACBD06C112}"/>
              </a:ext>
            </a:extLst>
          </p:cNvPr>
          <p:cNvSpPr/>
          <p:nvPr/>
        </p:nvSpPr>
        <p:spPr>
          <a:xfrm>
            <a:off x="6920835" y="3966404"/>
            <a:ext cx="638732" cy="826314"/>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Tree>
    <p:extLst>
      <p:ext uri="{BB962C8B-B14F-4D97-AF65-F5344CB8AC3E}">
        <p14:creationId xmlns:p14="http://schemas.microsoft.com/office/powerpoint/2010/main" val="311185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62523" y="1480214"/>
            <a:ext cx="11168185" cy="501836"/>
          </a:xfrm>
        </p:spPr>
        <p:txBody>
          <a:bodyPr vert="horz" lIns="91440" tIns="45720" rIns="91440" bIns="45720" rtlCol="0" anchor="ctr">
            <a:noAutofit/>
          </a:bodyPr>
          <a:lstStyle/>
          <a:p>
            <a:r>
              <a:rPr lang="en-US" sz="5400" kern="1200" dirty="0" err="1">
                <a:solidFill>
                  <a:srgbClr val="262626"/>
                </a:solidFill>
                <a:latin typeface="Aptos ExtraBold" panose="020B0004020202020204" pitchFamily="34" charset="0"/>
              </a:rPr>
              <a:t>Udskrivning</a:t>
            </a:r>
            <a:r>
              <a:rPr lang="en-US" sz="5400" kern="1200" dirty="0">
                <a:solidFill>
                  <a:srgbClr val="262626"/>
                </a:solidFill>
                <a:latin typeface="Aptos ExtraBold" panose="020B0004020202020204" pitchFamily="34" charset="0"/>
              </a:rPr>
              <a:t> &amp; </a:t>
            </a:r>
            <a:r>
              <a:rPr lang="en-US" sz="5400" kern="1200" dirty="0" err="1">
                <a:solidFill>
                  <a:srgbClr val="262626"/>
                </a:solidFill>
                <a:latin typeface="Aptos ExtraBold" panose="020B0004020202020204" pitchFamily="34" charset="0"/>
              </a:rPr>
              <a:t>bortvisning</a:t>
            </a:r>
            <a:r>
              <a:rPr lang="en-US" sz="5400" kern="1200" dirty="0">
                <a:solidFill>
                  <a:srgbClr val="262626"/>
                </a:solidFill>
                <a:latin typeface="Aptos ExtraBold" panose="020B0004020202020204" pitchFamily="34" charset="0"/>
              </a:rPr>
              <a:t> </a:t>
            </a:r>
            <a:r>
              <a:rPr lang="en-US" sz="5400" kern="1200" dirty="0" err="1">
                <a:solidFill>
                  <a:srgbClr val="262626"/>
                </a:solidFill>
                <a:latin typeface="Aptos ExtraBold" panose="020B0004020202020204" pitchFamily="34" charset="0"/>
              </a:rPr>
              <a:t>fra</a:t>
            </a:r>
            <a:r>
              <a:rPr lang="en-US" sz="5400" kern="1200" dirty="0">
                <a:solidFill>
                  <a:srgbClr val="262626"/>
                </a:solidFill>
                <a:latin typeface="Aptos ExtraBold" panose="020B0004020202020204" pitchFamily="34" charset="0"/>
              </a:rPr>
              <a:t> §110</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8" name="Tekstfelt 7">
            <a:extLst>
              <a:ext uri="{FF2B5EF4-FFF2-40B4-BE49-F238E27FC236}">
                <a16:creationId xmlns:a16="http://schemas.microsoft.com/office/drawing/2014/main" id="{6975B4C3-C754-C0B3-A116-41CEE14119D3}"/>
              </a:ext>
            </a:extLst>
          </p:cNvPr>
          <p:cNvSpPr txBox="1"/>
          <p:nvPr/>
        </p:nvSpPr>
        <p:spPr>
          <a:xfrm>
            <a:off x="265723" y="2659645"/>
            <a:ext cx="7037183" cy="2369880"/>
          </a:xfrm>
          <a:prstGeom prst="rect">
            <a:avLst/>
          </a:prstGeom>
          <a:noFill/>
        </p:spPr>
        <p:txBody>
          <a:bodyPr wrap="none" rtlCol="0">
            <a:spAutoFit/>
          </a:bodyPr>
          <a:lstStyle/>
          <a:p>
            <a:r>
              <a:rPr lang="da-DK" sz="2800" dirty="0">
                <a:solidFill>
                  <a:schemeClr val="bg1"/>
                </a:solidFill>
              </a:rPr>
              <a:t>Der skelnes mellem bortvisning og udskrivning.</a:t>
            </a:r>
          </a:p>
          <a:p>
            <a:endParaRPr lang="da-DK" sz="2000" dirty="0">
              <a:solidFill>
                <a:schemeClr val="bg1"/>
              </a:solidFill>
            </a:endParaRPr>
          </a:p>
          <a:p>
            <a:pPr marL="285750" indent="-285750">
              <a:buFont typeface="Arial" panose="020B0604020202020204" pitchFamily="34" charset="0"/>
              <a:buChar char="•"/>
            </a:pPr>
            <a:r>
              <a:rPr lang="da-DK" sz="2000" dirty="0">
                <a:solidFill>
                  <a:schemeClr val="bg1"/>
                </a:solidFill>
              </a:rPr>
              <a:t>Bortvisning (lederen af boformen) Anstaltsanordning.</a:t>
            </a:r>
          </a:p>
          <a:p>
            <a:pPr marL="285750" indent="-285750">
              <a:buFont typeface="Arial" panose="020B0604020202020204" pitchFamily="34" charset="0"/>
              <a:buChar char="•"/>
            </a:pPr>
            <a:endParaRPr lang="da-DK" sz="2000" dirty="0">
              <a:solidFill>
                <a:schemeClr val="bg1"/>
              </a:solidFill>
            </a:endParaRPr>
          </a:p>
          <a:p>
            <a:pPr marL="285750" indent="-285750">
              <a:buFont typeface="Arial" panose="020B0604020202020204" pitchFamily="34" charset="0"/>
              <a:buChar char="•"/>
            </a:pPr>
            <a:r>
              <a:rPr lang="da-DK" sz="2000" dirty="0">
                <a:solidFill>
                  <a:schemeClr val="bg1"/>
                </a:solidFill>
              </a:rPr>
              <a:t>Udskrivning (lederen af boformen) § 110, stk. 3</a:t>
            </a:r>
          </a:p>
          <a:p>
            <a:pPr marL="285750" indent="-285750">
              <a:buFont typeface="Arial" panose="020B0604020202020204" pitchFamily="34" charset="0"/>
              <a:buChar char="•"/>
            </a:pPr>
            <a:endParaRPr lang="da-DK" sz="2000" dirty="0">
              <a:solidFill>
                <a:schemeClr val="bg1"/>
              </a:solidFill>
            </a:endParaRPr>
          </a:p>
          <a:p>
            <a:pPr marL="285750" indent="-285750">
              <a:buFont typeface="Arial" panose="020B0604020202020204" pitchFamily="34" charset="0"/>
              <a:buChar char="•"/>
            </a:pPr>
            <a:r>
              <a:rPr lang="da-DK" sz="2000" dirty="0">
                <a:solidFill>
                  <a:schemeClr val="bg1"/>
                </a:solidFill>
              </a:rPr>
              <a:t>Udskrivning (Kommune) § 110 stk. 5</a:t>
            </a:r>
          </a:p>
        </p:txBody>
      </p:sp>
      <p:sp>
        <p:nvSpPr>
          <p:cNvPr id="13" name="Shape">
            <a:extLst>
              <a:ext uri="{FF2B5EF4-FFF2-40B4-BE49-F238E27FC236}">
                <a16:creationId xmlns:a16="http://schemas.microsoft.com/office/drawing/2014/main" id="{6D955A2D-B496-DE73-2498-4708067B4181}"/>
              </a:ext>
            </a:extLst>
          </p:cNvPr>
          <p:cNvSpPr/>
          <p:nvPr/>
        </p:nvSpPr>
        <p:spPr>
          <a:xfrm>
            <a:off x="7651102" y="2792204"/>
            <a:ext cx="4333686" cy="3432535"/>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a:p>
        </p:txBody>
      </p:sp>
      <p:sp>
        <p:nvSpPr>
          <p:cNvPr id="9" name="Tekstfelt 8">
            <a:extLst>
              <a:ext uri="{FF2B5EF4-FFF2-40B4-BE49-F238E27FC236}">
                <a16:creationId xmlns:a16="http://schemas.microsoft.com/office/drawing/2014/main" id="{F5D9EAB0-BC8E-20DC-36AD-04758B820053}"/>
              </a:ext>
            </a:extLst>
          </p:cNvPr>
          <p:cNvSpPr txBox="1"/>
          <p:nvPr/>
        </p:nvSpPr>
        <p:spPr>
          <a:xfrm>
            <a:off x="7761315" y="2876257"/>
            <a:ext cx="4164962" cy="2985433"/>
          </a:xfrm>
          <a:prstGeom prst="rect">
            <a:avLst/>
          </a:prstGeom>
          <a:noFill/>
          <a:ln>
            <a:noFill/>
          </a:ln>
        </p:spPr>
        <p:txBody>
          <a:bodyPr wrap="square" rtlCol="0">
            <a:spAutoFit/>
          </a:bodyPr>
          <a:lstStyle/>
          <a:p>
            <a:pPr algn="ctr"/>
            <a:r>
              <a:rPr lang="da-DK" sz="24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4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2000" b="1" dirty="0">
                <a:effectLst>
                  <a:outerShdw blurRad="38100" dist="38100" dir="2700000" algn="tl">
                    <a:srgbClr val="000000">
                      <a:alpha val="43137"/>
                    </a:srgbClr>
                  </a:outerShdw>
                </a:effectLst>
                <a:latin typeface="Aptos ExtraBold" panose="020B0004020202020204" pitchFamily="34" charset="0"/>
              </a:rPr>
              <a:t>SIGER</a:t>
            </a:r>
          </a:p>
          <a:p>
            <a:endParaRPr lang="da-DK" sz="2000" dirty="0"/>
          </a:p>
          <a:p>
            <a:pPr marL="285750" indent="-285750">
              <a:buFont typeface="Wingdings" panose="05000000000000000000" pitchFamily="2" charset="2"/>
              <a:buChar char="§"/>
            </a:pPr>
            <a:r>
              <a:rPr lang="da-DK" dirty="0"/>
              <a:t>Uretmæssige bortvisninger og udskrivninger er et opmærksomhedspunkt. Dokumentér sagerne og sendt dem til SAND! </a:t>
            </a:r>
          </a:p>
          <a:p>
            <a:endParaRPr lang="da-DK" dirty="0"/>
          </a:p>
          <a:p>
            <a:pPr marL="285750" indent="-285750">
              <a:buFont typeface="Arial" panose="020B0604020202020204" pitchFamily="34" charset="0"/>
              <a:buChar char="•"/>
            </a:pPr>
            <a:r>
              <a:rPr lang="da-DK" dirty="0"/>
              <a:t>Det gør det nemmere for os at samle til bunke og omsætte til reel politik på området.</a:t>
            </a:r>
          </a:p>
        </p:txBody>
      </p:sp>
      <p:sp>
        <p:nvSpPr>
          <p:cNvPr id="17" name="Freeform: Shape 32">
            <a:extLst>
              <a:ext uri="{FF2B5EF4-FFF2-40B4-BE49-F238E27FC236}">
                <a16:creationId xmlns:a16="http://schemas.microsoft.com/office/drawing/2014/main" id="{0A7DC346-E697-7852-0D5F-FC7C24B618F7}"/>
              </a:ext>
            </a:extLst>
          </p:cNvPr>
          <p:cNvSpPr/>
          <p:nvPr/>
        </p:nvSpPr>
        <p:spPr>
          <a:xfrm>
            <a:off x="7651102" y="2791132"/>
            <a:ext cx="989045" cy="1043750"/>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Tree>
    <p:extLst>
      <p:ext uri="{BB962C8B-B14F-4D97-AF65-F5344CB8AC3E}">
        <p14:creationId xmlns:p14="http://schemas.microsoft.com/office/powerpoint/2010/main" val="2923029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62523" y="1480214"/>
            <a:ext cx="11168185" cy="501836"/>
          </a:xfrm>
        </p:spPr>
        <p:txBody>
          <a:bodyPr vert="horz" lIns="91440" tIns="45720" rIns="91440" bIns="45720" rtlCol="0" anchor="ctr">
            <a:noAutofit/>
          </a:bodyPr>
          <a:lstStyle/>
          <a:p>
            <a:r>
              <a:rPr lang="en-US" sz="5400" kern="1200" dirty="0" err="1">
                <a:solidFill>
                  <a:srgbClr val="262626"/>
                </a:solidFill>
                <a:latin typeface="Aptos ExtraBold" panose="020B0004020202020204" pitchFamily="34" charset="0"/>
              </a:rPr>
              <a:t>Bortvist</a:t>
            </a:r>
            <a:r>
              <a:rPr lang="en-US" sz="5400" kern="1200" dirty="0">
                <a:solidFill>
                  <a:srgbClr val="262626"/>
                </a:solidFill>
                <a:latin typeface="Aptos ExtraBold" panose="020B0004020202020204" pitchFamily="34" charset="0"/>
              </a:rPr>
              <a:t> </a:t>
            </a:r>
            <a:r>
              <a:rPr lang="en-US" sz="5400" kern="1200" dirty="0" err="1">
                <a:solidFill>
                  <a:srgbClr val="262626"/>
                </a:solidFill>
                <a:latin typeface="Aptos ExtraBold" panose="020B0004020202020204" pitchFamily="34" charset="0"/>
              </a:rPr>
              <a:t>af</a:t>
            </a:r>
            <a:r>
              <a:rPr lang="en-US" sz="5400" kern="1200" dirty="0">
                <a:solidFill>
                  <a:srgbClr val="262626"/>
                </a:solidFill>
                <a:latin typeface="Aptos ExtraBold" panose="020B0004020202020204" pitchFamily="34" charset="0"/>
              </a:rPr>
              <a:t> </a:t>
            </a:r>
            <a:r>
              <a:rPr lang="en-US" sz="5400" kern="1200" dirty="0" err="1">
                <a:solidFill>
                  <a:srgbClr val="262626"/>
                </a:solidFill>
                <a:latin typeface="Aptos ExtraBold" panose="020B0004020202020204" pitchFamily="34" charset="0"/>
              </a:rPr>
              <a:t>boformen</a:t>
            </a:r>
            <a:r>
              <a:rPr lang="en-US" sz="5400" kern="1200" dirty="0">
                <a:solidFill>
                  <a:srgbClr val="262626"/>
                </a:solidFill>
                <a:latin typeface="Aptos ExtraBold" panose="020B0004020202020204" pitchFamily="34" charset="0"/>
              </a:rPr>
              <a:t> </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296972"/>
            <a:ext cx="1182170" cy="1182170"/>
          </a:xfrm>
          <a:prstGeom prst="rect">
            <a:avLst/>
          </a:prstGeom>
        </p:spPr>
      </p:pic>
      <p:sp>
        <p:nvSpPr>
          <p:cNvPr id="6" name="Shape">
            <a:extLst>
              <a:ext uri="{FF2B5EF4-FFF2-40B4-BE49-F238E27FC236}">
                <a16:creationId xmlns:a16="http://schemas.microsoft.com/office/drawing/2014/main" id="{8F37C950-5578-8E33-F134-B9E071181A48}"/>
              </a:ext>
            </a:extLst>
          </p:cNvPr>
          <p:cNvSpPr/>
          <p:nvPr/>
        </p:nvSpPr>
        <p:spPr>
          <a:xfrm>
            <a:off x="7441547" y="2965060"/>
            <a:ext cx="4333686" cy="3432535"/>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a:p>
        </p:txBody>
      </p:sp>
      <p:sp>
        <p:nvSpPr>
          <p:cNvPr id="3" name="Tekstfelt 2">
            <a:extLst>
              <a:ext uri="{FF2B5EF4-FFF2-40B4-BE49-F238E27FC236}">
                <a16:creationId xmlns:a16="http://schemas.microsoft.com/office/drawing/2014/main" id="{59C07882-E666-139B-FC2C-95EDE7069BFA}"/>
              </a:ext>
            </a:extLst>
          </p:cNvPr>
          <p:cNvSpPr txBox="1"/>
          <p:nvPr/>
        </p:nvSpPr>
        <p:spPr>
          <a:xfrm>
            <a:off x="7882759" y="3028977"/>
            <a:ext cx="3852404" cy="3939540"/>
          </a:xfrm>
          <a:prstGeom prst="rect">
            <a:avLst/>
          </a:prstGeom>
          <a:noFill/>
        </p:spPr>
        <p:txBody>
          <a:bodyPr wrap="square" rtlCol="0">
            <a:spAutoFit/>
          </a:bodyPr>
          <a:lstStyle/>
          <a:p>
            <a:pPr algn="ctr"/>
            <a:r>
              <a:rPr lang="da-DK" sz="20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0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1800" b="1" dirty="0">
                <a:effectLst>
                  <a:outerShdw blurRad="38100" dist="38100" dir="2700000" algn="tl">
                    <a:srgbClr val="000000">
                      <a:alpha val="43137"/>
                    </a:srgbClr>
                  </a:outerShdw>
                </a:effectLst>
                <a:latin typeface="Aptos ExtraBold" panose="020B0004020202020204" pitchFamily="34" charset="0"/>
              </a:rPr>
              <a:t>SIGER</a:t>
            </a:r>
          </a:p>
          <a:p>
            <a:pPr algn="ctr"/>
            <a:endParaRPr lang="da-DK" sz="1800" b="1" dirty="0">
              <a:effectLst>
                <a:outerShdw blurRad="38100" dist="38100" dir="2700000" algn="tl">
                  <a:srgbClr val="000000">
                    <a:alpha val="43137"/>
                  </a:srgbClr>
                </a:outerShdw>
              </a:effectLst>
              <a:latin typeface="Aptos ExtraBold" panose="020B0004020202020204" pitchFamily="34" charset="0"/>
            </a:endParaRPr>
          </a:p>
          <a:p>
            <a:pPr marL="285750" indent="-285750">
              <a:buFont typeface="Wingdings" panose="05000000000000000000" pitchFamily="2" charset="2"/>
              <a:buChar char="§"/>
            </a:pPr>
            <a:r>
              <a:rPr lang="da-DK" sz="1600" dirty="0"/>
              <a:t>Hold øje med om boformerne bortviser i stedet for at udskrive, (fordi kommunen presser på) og undgår reglerne. </a:t>
            </a:r>
          </a:p>
          <a:p>
            <a:pPr marL="285750" indent="-285750">
              <a:buFont typeface="Wingdings" panose="05000000000000000000" pitchFamily="2" charset="2"/>
              <a:buChar char="§"/>
            </a:pPr>
            <a:r>
              <a:rPr lang="da-DK" sz="1600" dirty="0"/>
              <a:t>Husk at klage til Ankestyrelsen, hvis det skal vurderes om det er en reel bortvisning eller en udskrivning. </a:t>
            </a:r>
          </a:p>
          <a:p>
            <a:pPr marL="285750" indent="-285750">
              <a:buFont typeface="Wingdings" panose="05000000000000000000" pitchFamily="2" charset="2"/>
              <a:buChar char="§"/>
            </a:pPr>
            <a:r>
              <a:rPr lang="da-DK" sz="1600" dirty="0"/>
              <a:t>Sørg for at borgeren får en begrundelse for bortvisningen. Boformen har notatpligt  (boformen skal skrive dette ned til internt brug)  </a:t>
            </a:r>
          </a:p>
          <a:p>
            <a:pPr marL="285750" indent="-285750">
              <a:buFont typeface="Wingdings" panose="05000000000000000000" pitchFamily="2" charset="2"/>
              <a:buChar char="§"/>
            </a:pPr>
            <a:endParaRPr lang="da-DK" sz="1600" dirty="0">
              <a:solidFill>
                <a:schemeClr val="bg1"/>
              </a:solidFill>
            </a:endParaRPr>
          </a:p>
          <a:p>
            <a:endParaRPr lang="da-DK" dirty="0">
              <a:solidFill>
                <a:schemeClr val="bg1"/>
              </a:solidFill>
            </a:endParaRPr>
          </a:p>
          <a:p>
            <a:endParaRPr lang="da-DK" dirty="0">
              <a:solidFill>
                <a:schemeClr val="bg1"/>
              </a:solidFill>
            </a:endParaRPr>
          </a:p>
        </p:txBody>
      </p:sp>
      <p:sp>
        <p:nvSpPr>
          <p:cNvPr id="7" name="Freeform: Shape 32">
            <a:extLst>
              <a:ext uri="{FF2B5EF4-FFF2-40B4-BE49-F238E27FC236}">
                <a16:creationId xmlns:a16="http://schemas.microsoft.com/office/drawing/2014/main" id="{6554D5FE-2679-FE94-CA83-0F0319DAE9DC}"/>
              </a:ext>
            </a:extLst>
          </p:cNvPr>
          <p:cNvSpPr/>
          <p:nvPr/>
        </p:nvSpPr>
        <p:spPr>
          <a:xfrm>
            <a:off x="7417383" y="2963988"/>
            <a:ext cx="1159058" cy="1131629"/>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
        <p:nvSpPr>
          <p:cNvPr id="9" name="Tekstfelt 8">
            <a:extLst>
              <a:ext uri="{FF2B5EF4-FFF2-40B4-BE49-F238E27FC236}">
                <a16:creationId xmlns:a16="http://schemas.microsoft.com/office/drawing/2014/main" id="{0C4A5C09-E00B-FBD5-4CE8-BE0A5241A5D6}"/>
              </a:ext>
            </a:extLst>
          </p:cNvPr>
          <p:cNvSpPr txBox="1"/>
          <p:nvPr/>
        </p:nvSpPr>
        <p:spPr>
          <a:xfrm>
            <a:off x="8217" y="2154520"/>
            <a:ext cx="7212724" cy="4478149"/>
          </a:xfrm>
          <a:prstGeom prst="rect">
            <a:avLst/>
          </a:prstGeom>
          <a:noFill/>
        </p:spPr>
        <p:txBody>
          <a:bodyPr wrap="square" rtlCol="0">
            <a:spAutoFit/>
          </a:bodyPr>
          <a:lstStyle/>
          <a:p>
            <a:endParaRPr lang="da-DK" sz="1900" dirty="0">
              <a:solidFill>
                <a:schemeClr val="bg1"/>
              </a:solidFill>
            </a:endParaRPr>
          </a:p>
          <a:p>
            <a:r>
              <a:rPr lang="da-DK" sz="1900" dirty="0">
                <a:solidFill>
                  <a:schemeClr val="bg1"/>
                </a:solidFill>
              </a:rPr>
              <a:t>Bortvisninger er ikke lovreguleret men sker på baggrund af boformens husordener (anstaltsforhold). </a:t>
            </a:r>
          </a:p>
          <a:p>
            <a:endParaRPr lang="da-DK" sz="1900" dirty="0">
              <a:solidFill>
                <a:schemeClr val="bg1"/>
              </a:solidFill>
            </a:endParaRPr>
          </a:p>
          <a:p>
            <a:r>
              <a:rPr lang="da-DK" sz="1900" dirty="0">
                <a:solidFill>
                  <a:schemeClr val="bg1"/>
                </a:solidFill>
              </a:rPr>
              <a:t>Ankestyrelsen: En bortvisning er som UP ikke en afgørelse og kan derfor ikke påklages til Ankestyrelsen. Ankestyrelsen kan dog tage stilling til om bortvisningen reelt er en udskrivning. (Principmeddelelse 3-22)</a:t>
            </a:r>
          </a:p>
          <a:p>
            <a:endParaRPr lang="da-DK" sz="1900" dirty="0">
              <a:solidFill>
                <a:schemeClr val="bg1"/>
              </a:solidFill>
            </a:endParaRPr>
          </a:p>
          <a:p>
            <a:r>
              <a:rPr lang="da-DK" sz="1900" dirty="0">
                <a:solidFill>
                  <a:schemeClr val="bg1"/>
                </a:solidFill>
              </a:rPr>
              <a:t>Ombudsmanden kan tage stilling til om en bortvisning er ulovlig, dvs. om husordenen er ulovlig. Ombudsmanden har alene kompetence til at behandle klager over kommunale boformer. </a:t>
            </a:r>
          </a:p>
          <a:p>
            <a:endParaRPr lang="da-DK" sz="1900" dirty="0">
              <a:solidFill>
                <a:schemeClr val="bg1"/>
              </a:solidFill>
            </a:endParaRPr>
          </a:p>
          <a:p>
            <a:r>
              <a:rPr lang="da-DK" sz="1900" dirty="0">
                <a:solidFill>
                  <a:schemeClr val="bg1"/>
                </a:solidFill>
              </a:rPr>
              <a:t>18.09.23: Ombudsmanden omtaler, pga. klage fra SAND, at de er uenige i Ankestyrelsens opfattelse i </a:t>
            </a:r>
            <a:r>
              <a:rPr lang="da-DK" sz="1900" dirty="0" err="1">
                <a:solidFill>
                  <a:schemeClr val="bg1"/>
                </a:solidFill>
              </a:rPr>
              <a:t>principmeddelse</a:t>
            </a:r>
            <a:r>
              <a:rPr lang="da-DK" sz="1900" dirty="0">
                <a:solidFill>
                  <a:schemeClr val="bg1"/>
                </a:solidFill>
              </a:rPr>
              <a:t>, dvs. en bortvisning er en udskrivning og kan dermed påklages til Ankestyrelsen. </a:t>
            </a:r>
          </a:p>
        </p:txBody>
      </p:sp>
    </p:spTree>
    <p:extLst>
      <p:ext uri="{BB962C8B-B14F-4D97-AF65-F5344CB8AC3E}">
        <p14:creationId xmlns:p14="http://schemas.microsoft.com/office/powerpoint/2010/main" val="2791392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62523" y="1480214"/>
            <a:ext cx="11168185" cy="501836"/>
          </a:xfrm>
        </p:spPr>
        <p:txBody>
          <a:bodyPr vert="horz" lIns="91440" tIns="45720" rIns="91440" bIns="45720" rtlCol="0" anchor="ctr">
            <a:noAutofit/>
          </a:bodyPr>
          <a:lstStyle/>
          <a:p>
            <a:r>
              <a:rPr lang="en-US" sz="5400" kern="1200" dirty="0" err="1">
                <a:solidFill>
                  <a:srgbClr val="262626"/>
                </a:solidFill>
                <a:latin typeface="Aptos ExtraBold" panose="020B0004020202020204" pitchFamily="34" charset="0"/>
              </a:rPr>
              <a:t>Udskrevet</a:t>
            </a:r>
            <a:r>
              <a:rPr lang="en-US" sz="5400" kern="1200" dirty="0">
                <a:solidFill>
                  <a:srgbClr val="262626"/>
                </a:solidFill>
                <a:latin typeface="Aptos ExtraBold" panose="020B0004020202020204" pitchFamily="34" charset="0"/>
              </a:rPr>
              <a:t> </a:t>
            </a:r>
            <a:r>
              <a:rPr lang="en-US" sz="5400" kern="1200" dirty="0" err="1">
                <a:solidFill>
                  <a:srgbClr val="262626"/>
                </a:solidFill>
                <a:latin typeface="Aptos ExtraBold" panose="020B0004020202020204" pitchFamily="34" charset="0"/>
              </a:rPr>
              <a:t>af</a:t>
            </a:r>
            <a:r>
              <a:rPr lang="en-US" sz="5400" kern="1200" dirty="0">
                <a:solidFill>
                  <a:srgbClr val="262626"/>
                </a:solidFill>
                <a:latin typeface="Aptos ExtraBold" panose="020B0004020202020204" pitchFamily="34" charset="0"/>
              </a:rPr>
              <a:t> </a:t>
            </a:r>
            <a:r>
              <a:rPr lang="en-US" sz="5400" kern="1200" dirty="0" err="1">
                <a:solidFill>
                  <a:srgbClr val="262626"/>
                </a:solidFill>
                <a:latin typeface="Aptos ExtraBold" panose="020B0004020202020204" pitchFamily="34" charset="0"/>
              </a:rPr>
              <a:t>boformen</a:t>
            </a:r>
            <a:r>
              <a:rPr lang="en-US" sz="5400" kern="1200" dirty="0">
                <a:solidFill>
                  <a:srgbClr val="262626"/>
                </a:solidFill>
                <a:latin typeface="Aptos ExtraBold" panose="020B0004020202020204" pitchFamily="34" charset="0"/>
              </a:rPr>
              <a:t> </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8" name="Tekstfelt 7">
            <a:extLst>
              <a:ext uri="{FF2B5EF4-FFF2-40B4-BE49-F238E27FC236}">
                <a16:creationId xmlns:a16="http://schemas.microsoft.com/office/drawing/2014/main" id="{6975B4C3-C754-C0B3-A116-41CEE14119D3}"/>
              </a:ext>
            </a:extLst>
          </p:cNvPr>
          <p:cNvSpPr txBox="1"/>
          <p:nvPr/>
        </p:nvSpPr>
        <p:spPr>
          <a:xfrm>
            <a:off x="62523" y="2484026"/>
            <a:ext cx="8327816" cy="4154984"/>
          </a:xfrm>
          <a:prstGeom prst="rect">
            <a:avLst/>
          </a:prstGeom>
          <a:noFill/>
        </p:spPr>
        <p:txBody>
          <a:bodyPr wrap="square" rtlCol="0">
            <a:spAutoFit/>
          </a:bodyPr>
          <a:lstStyle/>
          <a:p>
            <a:pPr marL="342900" indent="-342900">
              <a:buFont typeface="Arial" panose="020B0604020202020204" pitchFamily="34" charset="0"/>
              <a:buChar char="•"/>
            </a:pPr>
            <a:r>
              <a:rPr lang="da-DK" sz="2200" dirty="0">
                <a:solidFill>
                  <a:schemeClr val="bg1"/>
                </a:solidFill>
              </a:rPr>
              <a:t>Lederen af boformen har kompetence til at udskrive borgeren, hvis det vurderes at borgeren ikke er i målgruppen for ophold på § 110.</a:t>
            </a:r>
          </a:p>
          <a:p>
            <a:endParaRPr lang="da-DK" sz="2200" dirty="0">
              <a:solidFill>
                <a:schemeClr val="bg1"/>
              </a:solidFill>
            </a:endParaRPr>
          </a:p>
          <a:p>
            <a:pPr marL="342900" indent="-342900">
              <a:buFont typeface="Arial" panose="020B0604020202020204" pitchFamily="34" charset="0"/>
              <a:buChar char="•"/>
            </a:pPr>
            <a:r>
              <a:rPr lang="da-DK" sz="2200" dirty="0">
                <a:solidFill>
                  <a:schemeClr val="bg1"/>
                </a:solidFill>
              </a:rPr>
              <a:t>Udskrivning er en afgørelse som skal være skriftlig, begrundet og indeholde klagevejledning. </a:t>
            </a:r>
          </a:p>
          <a:p>
            <a:endParaRPr lang="da-DK" sz="2200" dirty="0">
              <a:solidFill>
                <a:schemeClr val="bg1"/>
              </a:solidFill>
            </a:endParaRPr>
          </a:p>
          <a:p>
            <a:pPr marL="342900" indent="-342900">
              <a:buFont typeface="Arial" panose="020B0604020202020204" pitchFamily="34" charset="0"/>
              <a:buChar char="•"/>
            </a:pPr>
            <a:r>
              <a:rPr lang="da-DK" sz="2200" dirty="0">
                <a:solidFill>
                  <a:schemeClr val="bg1"/>
                </a:solidFill>
              </a:rPr>
              <a:t>Afgørelser om udskrivning skal påklages til bostedet som sender klagen videre til Ankestyrelsen hvis de ikke giver klageren medhold. </a:t>
            </a:r>
          </a:p>
          <a:p>
            <a:pPr marL="342900" indent="-342900">
              <a:buFont typeface="Arial" panose="020B0604020202020204" pitchFamily="34" charset="0"/>
              <a:buChar char="•"/>
            </a:pPr>
            <a:endParaRPr lang="da-DK" sz="2200" dirty="0">
              <a:solidFill>
                <a:schemeClr val="bg1"/>
              </a:solidFill>
            </a:endParaRPr>
          </a:p>
          <a:p>
            <a:pPr marL="342900" indent="-342900">
              <a:buFont typeface="Arial" panose="020B0604020202020204" pitchFamily="34" charset="0"/>
              <a:buChar char="•"/>
            </a:pPr>
            <a:r>
              <a:rPr lang="da-DK" sz="2200" dirty="0">
                <a:solidFill>
                  <a:schemeClr val="bg1"/>
                </a:solidFill>
              </a:rPr>
              <a:t>Klager over udskrivninger har som UP ikke opsættende virkning, men klager kan begære opsættende virkning, jf. RSL § 72, Stk. 4, (dette skal ske samtidig med at der klages til boformen).  </a:t>
            </a:r>
          </a:p>
        </p:txBody>
      </p:sp>
    </p:spTree>
    <p:extLst>
      <p:ext uri="{BB962C8B-B14F-4D97-AF65-F5344CB8AC3E}">
        <p14:creationId xmlns:p14="http://schemas.microsoft.com/office/powerpoint/2010/main" val="87436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lede 8">
            <a:extLst>
              <a:ext uri="{FF2B5EF4-FFF2-40B4-BE49-F238E27FC236}">
                <a16:creationId xmlns:a16="http://schemas.microsoft.com/office/drawing/2014/main" id="{164DFAC6-E311-31FC-E599-B7F1EFDB0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422"/>
            <a:ext cx="2381250" cy="314325"/>
          </a:xfrm>
          <a:prstGeom prst="rect">
            <a:avLst/>
          </a:prstGeom>
          <a:effectLst>
            <a:softEdge rad="25400"/>
          </a:effectLst>
        </p:spPr>
      </p:pic>
      <p:pic>
        <p:nvPicPr>
          <p:cNvPr id="11" name="Billede 10" descr="Et billede, der indeholder tekst, emblem, symbol, cirkel&#10;&#10;Automatisk genereret beskrivelse">
            <a:extLst>
              <a:ext uri="{FF2B5EF4-FFF2-40B4-BE49-F238E27FC236}">
                <a16:creationId xmlns:a16="http://schemas.microsoft.com/office/drawing/2014/main" id="{1D7B711B-BC17-D3AA-5AF9-5C4F11A46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0975" y="124117"/>
            <a:ext cx="1182170" cy="1182170"/>
          </a:xfrm>
          <a:prstGeom prst="rect">
            <a:avLst/>
          </a:prstGeom>
        </p:spPr>
      </p:pic>
      <p:sp>
        <p:nvSpPr>
          <p:cNvPr id="13" name="Titel 12">
            <a:extLst>
              <a:ext uri="{FF2B5EF4-FFF2-40B4-BE49-F238E27FC236}">
                <a16:creationId xmlns:a16="http://schemas.microsoft.com/office/drawing/2014/main" id="{DE5FA117-529C-4D47-2853-9671A8AE3E76}"/>
              </a:ext>
            </a:extLst>
          </p:cNvPr>
          <p:cNvSpPr>
            <a:spLocks noGrp="1"/>
          </p:cNvSpPr>
          <p:nvPr>
            <p:ph type="title"/>
          </p:nvPr>
        </p:nvSpPr>
        <p:spPr>
          <a:xfrm>
            <a:off x="0" y="1436108"/>
            <a:ext cx="12191989" cy="483022"/>
          </a:xfrm>
        </p:spPr>
        <p:txBody>
          <a:bodyPr>
            <a:noAutofit/>
          </a:bodyPr>
          <a:lstStyle/>
          <a:p>
            <a:pPr algn="ctr"/>
            <a:r>
              <a:rPr lang="da-DK" sz="5400" dirty="0">
                <a:solidFill>
                  <a:srgbClr val="262626"/>
                </a:solidFill>
                <a:latin typeface="Aptos ExtraBold" panose="020B0004020202020204" pitchFamily="34" charset="0"/>
              </a:rPr>
              <a:t>Velkommen</a:t>
            </a:r>
          </a:p>
        </p:txBody>
      </p:sp>
      <p:sp>
        <p:nvSpPr>
          <p:cNvPr id="15" name="Tekstfelt 14">
            <a:extLst>
              <a:ext uri="{FF2B5EF4-FFF2-40B4-BE49-F238E27FC236}">
                <a16:creationId xmlns:a16="http://schemas.microsoft.com/office/drawing/2014/main" id="{EDFC4629-954B-43C4-DD63-FB66597A1088}"/>
              </a:ext>
            </a:extLst>
          </p:cNvPr>
          <p:cNvSpPr txBox="1"/>
          <p:nvPr/>
        </p:nvSpPr>
        <p:spPr>
          <a:xfrm>
            <a:off x="110017" y="2372650"/>
            <a:ext cx="5010350" cy="4524315"/>
          </a:xfrm>
          <a:prstGeom prst="rect">
            <a:avLst/>
          </a:prstGeom>
          <a:noFill/>
        </p:spPr>
        <p:txBody>
          <a:bodyPr wrap="square" rtlCol="0">
            <a:spAutoFit/>
          </a:bodyPr>
          <a:lstStyle/>
          <a:p>
            <a:pPr marL="457200" indent="-457200">
              <a:buFont typeface="Wingdings" panose="05000000000000000000" pitchFamily="2" charset="2"/>
              <a:buChar char="§"/>
            </a:pPr>
            <a:r>
              <a:rPr lang="da-DK" sz="3200" dirty="0">
                <a:solidFill>
                  <a:schemeClr val="bg1"/>
                </a:solidFill>
              </a:rPr>
              <a:t>Rammerne for i dag</a:t>
            </a:r>
          </a:p>
          <a:p>
            <a:endParaRPr lang="da-DK" sz="3200" dirty="0">
              <a:solidFill>
                <a:schemeClr val="bg1"/>
              </a:solidFill>
            </a:endParaRPr>
          </a:p>
          <a:p>
            <a:pPr marL="457200" indent="-457200">
              <a:buFont typeface="Wingdings" panose="05000000000000000000" pitchFamily="2" charset="2"/>
              <a:buChar char="§"/>
            </a:pPr>
            <a:r>
              <a:rPr lang="da-DK" sz="3200" dirty="0">
                <a:solidFill>
                  <a:schemeClr val="bg1"/>
                </a:solidFill>
              </a:rPr>
              <a:t>Programmet</a:t>
            </a:r>
          </a:p>
          <a:p>
            <a:endParaRPr lang="da-DK" sz="3200" dirty="0">
              <a:solidFill>
                <a:schemeClr val="bg1"/>
              </a:solidFill>
            </a:endParaRPr>
          </a:p>
          <a:p>
            <a:pPr marL="457200" indent="-457200">
              <a:buFont typeface="Wingdings" panose="05000000000000000000" pitchFamily="2" charset="2"/>
              <a:buChar char="§"/>
            </a:pPr>
            <a:r>
              <a:rPr lang="da-DK" sz="3200" dirty="0">
                <a:solidFill>
                  <a:schemeClr val="bg1"/>
                </a:solidFill>
              </a:rPr>
              <a:t>Præsentation af os og jer</a:t>
            </a:r>
          </a:p>
          <a:p>
            <a:endParaRPr lang="da-DK" sz="3200" dirty="0">
              <a:solidFill>
                <a:schemeClr val="bg1"/>
              </a:solidFill>
            </a:endParaRPr>
          </a:p>
          <a:p>
            <a:pPr marL="457200" indent="-457200">
              <a:buFont typeface="Wingdings" panose="05000000000000000000" pitchFamily="2" charset="2"/>
              <a:buChar char="§"/>
            </a:pPr>
            <a:r>
              <a:rPr lang="da-DK" sz="3200" dirty="0">
                <a:solidFill>
                  <a:schemeClr val="bg1"/>
                </a:solidFill>
              </a:rPr>
              <a:t>Ryste-sammen</a:t>
            </a:r>
          </a:p>
          <a:p>
            <a:endParaRPr lang="da-DK" sz="3200" dirty="0">
              <a:solidFill>
                <a:schemeClr val="bg1"/>
              </a:solidFill>
            </a:endParaRPr>
          </a:p>
          <a:p>
            <a:pPr marL="457200" indent="-457200">
              <a:buFont typeface="Wingdings" panose="05000000000000000000" pitchFamily="2" charset="2"/>
              <a:buChar char="§"/>
            </a:pPr>
            <a:r>
              <a:rPr lang="da-DK" sz="3200" dirty="0">
                <a:solidFill>
                  <a:schemeClr val="bg1"/>
                </a:solidFill>
              </a:rPr>
              <a:t>Kort introduktion til SAND</a:t>
            </a:r>
          </a:p>
        </p:txBody>
      </p:sp>
    </p:spTree>
    <p:extLst>
      <p:ext uri="{BB962C8B-B14F-4D97-AF65-F5344CB8AC3E}">
        <p14:creationId xmlns:p14="http://schemas.microsoft.com/office/powerpoint/2010/main" val="692173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62523" y="1480214"/>
            <a:ext cx="11168185" cy="501836"/>
          </a:xfrm>
        </p:spPr>
        <p:txBody>
          <a:bodyPr vert="horz" lIns="91440" tIns="45720" rIns="91440" bIns="45720" rtlCol="0" anchor="ctr">
            <a:noAutofit/>
          </a:bodyPr>
          <a:lstStyle/>
          <a:p>
            <a:r>
              <a:rPr lang="en-US" sz="5400" kern="1200" dirty="0" err="1">
                <a:solidFill>
                  <a:srgbClr val="262626"/>
                </a:solidFill>
                <a:latin typeface="Aptos ExtraBold" panose="020B0004020202020204" pitchFamily="34" charset="0"/>
              </a:rPr>
              <a:t>Udskrivning</a:t>
            </a:r>
            <a:r>
              <a:rPr lang="en-US" sz="5400" kern="1200" dirty="0">
                <a:solidFill>
                  <a:srgbClr val="262626"/>
                </a:solidFill>
                <a:latin typeface="Aptos ExtraBold" panose="020B0004020202020204" pitchFamily="34" charset="0"/>
              </a:rPr>
              <a:t> </a:t>
            </a:r>
            <a:r>
              <a:rPr lang="en-US" sz="5400" kern="1200" dirty="0" err="1">
                <a:solidFill>
                  <a:srgbClr val="262626"/>
                </a:solidFill>
                <a:latin typeface="Aptos ExtraBold" panose="020B0004020202020204" pitchFamily="34" charset="0"/>
              </a:rPr>
              <a:t>af</a:t>
            </a:r>
            <a:r>
              <a:rPr lang="en-US" sz="5400" kern="1200" dirty="0">
                <a:solidFill>
                  <a:srgbClr val="262626"/>
                </a:solidFill>
                <a:latin typeface="Aptos ExtraBold" panose="020B0004020202020204" pitchFamily="34" charset="0"/>
              </a:rPr>
              <a:t> </a:t>
            </a:r>
            <a:r>
              <a:rPr lang="en-US" sz="5400" dirty="0" err="1">
                <a:solidFill>
                  <a:srgbClr val="262626"/>
                </a:solidFill>
                <a:latin typeface="Aptos ExtraBold" panose="020B0004020202020204" pitchFamily="34" charset="0"/>
              </a:rPr>
              <a:t>kommune</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9623" y="209331"/>
            <a:ext cx="1182170" cy="1182170"/>
          </a:xfrm>
          <a:prstGeom prst="rect">
            <a:avLst/>
          </a:prstGeom>
        </p:spPr>
      </p:pic>
      <p:sp>
        <p:nvSpPr>
          <p:cNvPr id="8" name="Tekstfelt 7">
            <a:extLst>
              <a:ext uri="{FF2B5EF4-FFF2-40B4-BE49-F238E27FC236}">
                <a16:creationId xmlns:a16="http://schemas.microsoft.com/office/drawing/2014/main" id="{6975B4C3-C754-C0B3-A116-41CEE14119D3}"/>
              </a:ext>
            </a:extLst>
          </p:cNvPr>
          <p:cNvSpPr txBox="1"/>
          <p:nvPr/>
        </p:nvSpPr>
        <p:spPr>
          <a:xfrm>
            <a:off x="62523" y="2443392"/>
            <a:ext cx="1942327" cy="1877437"/>
          </a:xfrm>
          <a:prstGeom prst="rect">
            <a:avLst/>
          </a:prstGeom>
          <a:noFill/>
        </p:spPr>
        <p:txBody>
          <a:bodyPr wrap="none" rtlCol="0">
            <a:spAutoFit/>
          </a:bodyPr>
          <a:lstStyle/>
          <a:p>
            <a:r>
              <a:rPr lang="da-DK" sz="2800" dirty="0">
                <a:solidFill>
                  <a:schemeClr val="bg1"/>
                </a:solidFill>
              </a:rPr>
              <a:t>§ 110, stk. 5</a:t>
            </a:r>
          </a:p>
          <a:p>
            <a:endParaRPr lang="da-DK" sz="2800" dirty="0">
              <a:solidFill>
                <a:schemeClr val="bg1"/>
              </a:solidFill>
            </a:endParaRPr>
          </a:p>
          <a:p>
            <a:endParaRPr lang="da-DK" sz="2000" dirty="0">
              <a:solidFill>
                <a:schemeClr val="bg1"/>
              </a:solidFill>
            </a:endParaRPr>
          </a:p>
          <a:p>
            <a:endParaRPr lang="da-DK" sz="2000" dirty="0">
              <a:solidFill>
                <a:schemeClr val="bg1"/>
              </a:solidFill>
            </a:endParaRPr>
          </a:p>
          <a:p>
            <a:pPr marL="342900" indent="-342900">
              <a:buFont typeface="Arial" panose="020B0604020202020204" pitchFamily="34" charset="0"/>
              <a:buChar char="•"/>
            </a:pPr>
            <a:endParaRPr lang="da-DK" sz="2000" dirty="0">
              <a:solidFill>
                <a:schemeClr val="bg1"/>
              </a:solidFill>
            </a:endParaRPr>
          </a:p>
        </p:txBody>
      </p:sp>
      <p:sp>
        <p:nvSpPr>
          <p:cNvPr id="3" name="Tekstfelt 2">
            <a:extLst>
              <a:ext uri="{FF2B5EF4-FFF2-40B4-BE49-F238E27FC236}">
                <a16:creationId xmlns:a16="http://schemas.microsoft.com/office/drawing/2014/main" id="{59DACC28-B1A8-1EA5-BB69-FC26F47AE14E}"/>
              </a:ext>
            </a:extLst>
          </p:cNvPr>
          <p:cNvSpPr txBox="1"/>
          <p:nvPr/>
        </p:nvSpPr>
        <p:spPr>
          <a:xfrm>
            <a:off x="881555" y="3028977"/>
            <a:ext cx="10428889" cy="3970318"/>
          </a:xfrm>
          <a:prstGeom prst="rect">
            <a:avLst/>
          </a:prstGeom>
          <a:noFill/>
        </p:spPr>
        <p:txBody>
          <a:bodyPr wrap="square" rtlCol="0">
            <a:spAutoFit/>
          </a:bodyPr>
          <a:lstStyle/>
          <a:p>
            <a:pPr rtl="0">
              <a:spcBef>
                <a:spcPts val="0"/>
              </a:spcBef>
              <a:spcAft>
                <a:spcPts val="0"/>
              </a:spcAft>
            </a:pPr>
            <a:r>
              <a:rPr lang="da-DK" sz="1800" b="0" i="0" u="none" strike="noStrike" dirty="0">
                <a:solidFill>
                  <a:schemeClr val="bg1"/>
                </a:solidFill>
                <a:effectLst/>
              </a:rPr>
              <a:t>»Stk. 5. Kommunalbestyrelsen kan træffe afgørelse om at udskrive en borger fra en boform efter stk. 1, hvis følgende betingelser er opfyldt:</a:t>
            </a:r>
            <a:endParaRPr lang="da-DK" b="0" dirty="0">
              <a:solidFill>
                <a:schemeClr val="bg1"/>
              </a:solidFill>
              <a:effectLst/>
            </a:endParaRPr>
          </a:p>
          <a:p>
            <a:pPr rtl="0">
              <a:spcBef>
                <a:spcPts val="0"/>
              </a:spcBef>
              <a:spcAft>
                <a:spcPts val="0"/>
              </a:spcAft>
            </a:pPr>
            <a:r>
              <a:rPr lang="da-DK" sz="1800" b="0" i="0" u="none" strike="noStrike" dirty="0">
                <a:solidFill>
                  <a:schemeClr val="bg1"/>
                </a:solidFill>
                <a:effectLst/>
              </a:rPr>
              <a:t> 1) Der foreligger en handleplan eller en helhedsorienteret plan for borgeren efter §§ 141 eller 142.</a:t>
            </a:r>
            <a:endParaRPr lang="da-DK" b="0" dirty="0">
              <a:solidFill>
                <a:schemeClr val="bg1"/>
              </a:solidFill>
              <a:effectLst/>
            </a:endParaRPr>
          </a:p>
          <a:p>
            <a:pPr rtl="0">
              <a:spcBef>
                <a:spcPts val="0"/>
              </a:spcBef>
              <a:spcAft>
                <a:spcPts val="0"/>
              </a:spcAft>
            </a:pPr>
            <a:r>
              <a:rPr lang="da-DK" sz="1800" b="0" i="0" u="none" strike="noStrike" dirty="0">
                <a:solidFill>
                  <a:schemeClr val="bg1"/>
                </a:solidFill>
                <a:effectLst/>
              </a:rPr>
              <a:t> 2) Der foreligger en anvisning af egen bolig eller er truffet afgørelse om et botilbud efter §§ 107 eller 108.</a:t>
            </a:r>
            <a:endParaRPr lang="da-DK" b="0" dirty="0">
              <a:solidFill>
                <a:schemeClr val="bg1"/>
              </a:solidFill>
              <a:effectLst/>
            </a:endParaRPr>
          </a:p>
          <a:p>
            <a:pPr rtl="0">
              <a:spcBef>
                <a:spcPts val="0"/>
              </a:spcBef>
              <a:spcAft>
                <a:spcPts val="0"/>
              </a:spcAft>
            </a:pPr>
            <a:r>
              <a:rPr lang="da-DK" sz="1800" b="0" i="0" u="none" strike="noStrike" dirty="0">
                <a:solidFill>
                  <a:schemeClr val="bg1"/>
                </a:solidFill>
                <a:effectLst/>
              </a:rPr>
              <a:t> 3) Der er truffet afgørelse om hjælp og støtte, som modsvarer borgerens behov for at fastholde boligen, hvis borgeren er anvist egen bolig. </a:t>
            </a:r>
            <a:endParaRPr lang="da-DK" b="0" dirty="0">
              <a:solidFill>
                <a:schemeClr val="bg1"/>
              </a:solidFill>
              <a:effectLst/>
            </a:endParaRPr>
          </a:p>
          <a:p>
            <a:pPr rtl="0">
              <a:spcBef>
                <a:spcPts val="0"/>
              </a:spcBef>
              <a:spcAft>
                <a:spcPts val="0"/>
              </a:spcAft>
            </a:pPr>
            <a:endParaRPr lang="da-DK" sz="1800" b="0" i="0" u="none" strike="noStrike" dirty="0">
              <a:solidFill>
                <a:schemeClr val="bg1"/>
              </a:solidFill>
              <a:effectLst/>
            </a:endParaRPr>
          </a:p>
          <a:p>
            <a:pPr rtl="0">
              <a:spcBef>
                <a:spcPts val="0"/>
              </a:spcBef>
              <a:spcAft>
                <a:spcPts val="0"/>
              </a:spcAft>
            </a:pPr>
            <a:r>
              <a:rPr lang="da-DK" sz="1800" b="0" i="0" u="none" strike="noStrike" dirty="0">
                <a:solidFill>
                  <a:schemeClr val="bg1"/>
                </a:solidFill>
                <a:effectLst/>
              </a:rPr>
              <a:t>4) Såfremt borgeren anvises en bolig, har borgeren på udskrivningstidspunktet indgået en lejeaftale og kan flytte ind i boligen og modtage den visiterede sociale støtte, der modsvarer borgerens behov.</a:t>
            </a:r>
            <a:endParaRPr lang="da-DK" b="0" dirty="0">
              <a:solidFill>
                <a:schemeClr val="bg1"/>
              </a:solidFill>
              <a:effectLst/>
            </a:endParaRPr>
          </a:p>
          <a:p>
            <a:pPr rtl="0">
              <a:spcBef>
                <a:spcPts val="0"/>
              </a:spcBef>
              <a:spcAft>
                <a:spcPts val="0"/>
              </a:spcAft>
            </a:pPr>
            <a:r>
              <a:rPr lang="da-DK" sz="1800" b="0" i="0" u="none" strike="noStrike" dirty="0">
                <a:solidFill>
                  <a:schemeClr val="bg1"/>
                </a:solidFill>
                <a:effectLst/>
              </a:rPr>
              <a:t> </a:t>
            </a:r>
          </a:p>
          <a:p>
            <a:pPr rtl="0">
              <a:spcBef>
                <a:spcPts val="0"/>
              </a:spcBef>
              <a:spcAft>
                <a:spcPts val="0"/>
              </a:spcAft>
            </a:pPr>
            <a:r>
              <a:rPr lang="da-DK" sz="1800" b="0" i="0" u="none" strike="noStrike" dirty="0">
                <a:solidFill>
                  <a:schemeClr val="bg1"/>
                </a:solidFill>
                <a:effectLst/>
              </a:rPr>
              <a:t>5) Såfremt kommunalbestyrelsen har truffet afgørelse om et botilbud efter §§ 107 eller 108, vil udskrivningen fra boformen efter denne paragraf først kunne træffes med virkning for borgeren, når denne kan flytte ind i botilbuddet.« </a:t>
            </a:r>
            <a:br>
              <a:rPr lang="da-DK" dirty="0">
                <a:solidFill>
                  <a:schemeClr val="bg1"/>
                </a:solidFill>
                <a:latin typeface="+mj-lt"/>
              </a:rPr>
            </a:br>
            <a:endParaRPr lang="da-DK" dirty="0">
              <a:solidFill>
                <a:schemeClr val="bg1"/>
              </a:solidFill>
              <a:latin typeface="+mj-lt"/>
            </a:endParaRPr>
          </a:p>
        </p:txBody>
      </p:sp>
    </p:spTree>
    <p:extLst>
      <p:ext uri="{BB962C8B-B14F-4D97-AF65-F5344CB8AC3E}">
        <p14:creationId xmlns:p14="http://schemas.microsoft.com/office/powerpoint/2010/main" val="3912373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62523" y="1480214"/>
            <a:ext cx="11168185" cy="501836"/>
          </a:xfrm>
        </p:spPr>
        <p:txBody>
          <a:bodyPr vert="horz" lIns="91440" tIns="45720" rIns="91440" bIns="45720" rtlCol="0" anchor="ctr">
            <a:noAutofit/>
          </a:bodyPr>
          <a:lstStyle/>
          <a:p>
            <a:r>
              <a:rPr lang="en-US" sz="5400" dirty="0" err="1">
                <a:solidFill>
                  <a:srgbClr val="262626"/>
                </a:solidFill>
                <a:latin typeface="Aptos ExtraBold" panose="020B0004020202020204" pitchFamily="34" charset="0"/>
              </a:rPr>
              <a:t>Borgerens</a:t>
            </a:r>
            <a:r>
              <a:rPr lang="en-US" sz="5400" dirty="0">
                <a:solidFill>
                  <a:srgbClr val="262626"/>
                </a:solidFill>
                <a:latin typeface="Aptos ExtraBold" panose="020B0004020202020204" pitchFamily="34" charset="0"/>
              </a:rPr>
              <a:t> </a:t>
            </a:r>
            <a:r>
              <a:rPr lang="en-US" sz="5400" dirty="0" err="1">
                <a:solidFill>
                  <a:srgbClr val="262626"/>
                </a:solidFill>
                <a:latin typeface="Aptos ExtraBold" panose="020B0004020202020204" pitchFamily="34" charset="0"/>
              </a:rPr>
              <a:t>rettigheder</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8" name="Tekstfelt 7">
            <a:extLst>
              <a:ext uri="{FF2B5EF4-FFF2-40B4-BE49-F238E27FC236}">
                <a16:creationId xmlns:a16="http://schemas.microsoft.com/office/drawing/2014/main" id="{6975B4C3-C754-C0B3-A116-41CEE14119D3}"/>
              </a:ext>
            </a:extLst>
          </p:cNvPr>
          <p:cNvSpPr txBox="1"/>
          <p:nvPr/>
        </p:nvSpPr>
        <p:spPr>
          <a:xfrm>
            <a:off x="62523" y="2319975"/>
            <a:ext cx="1942327" cy="1877437"/>
          </a:xfrm>
          <a:prstGeom prst="rect">
            <a:avLst/>
          </a:prstGeom>
          <a:noFill/>
        </p:spPr>
        <p:txBody>
          <a:bodyPr wrap="none" rtlCol="0">
            <a:spAutoFit/>
          </a:bodyPr>
          <a:lstStyle/>
          <a:p>
            <a:r>
              <a:rPr lang="da-DK" sz="2800" dirty="0">
                <a:solidFill>
                  <a:schemeClr val="bg1"/>
                </a:solidFill>
              </a:rPr>
              <a:t>§ 110, stk. 5</a:t>
            </a:r>
          </a:p>
          <a:p>
            <a:endParaRPr lang="da-DK" sz="2800" dirty="0">
              <a:solidFill>
                <a:schemeClr val="bg1"/>
              </a:solidFill>
            </a:endParaRPr>
          </a:p>
          <a:p>
            <a:endParaRPr lang="da-DK" sz="2000" dirty="0">
              <a:solidFill>
                <a:schemeClr val="bg1"/>
              </a:solidFill>
            </a:endParaRPr>
          </a:p>
          <a:p>
            <a:endParaRPr lang="da-DK" sz="2000" dirty="0">
              <a:solidFill>
                <a:schemeClr val="bg1"/>
              </a:solidFill>
            </a:endParaRPr>
          </a:p>
          <a:p>
            <a:pPr marL="342900" indent="-342900">
              <a:buFont typeface="Arial" panose="020B0604020202020204" pitchFamily="34" charset="0"/>
              <a:buChar char="•"/>
            </a:pPr>
            <a:endParaRPr lang="da-DK" sz="2000" dirty="0">
              <a:solidFill>
                <a:schemeClr val="bg1"/>
              </a:solidFill>
            </a:endParaRPr>
          </a:p>
        </p:txBody>
      </p:sp>
      <p:sp>
        <p:nvSpPr>
          <p:cNvPr id="3" name="Tekstfelt 2">
            <a:extLst>
              <a:ext uri="{FF2B5EF4-FFF2-40B4-BE49-F238E27FC236}">
                <a16:creationId xmlns:a16="http://schemas.microsoft.com/office/drawing/2014/main" id="{59DACC28-B1A8-1EA5-BB69-FC26F47AE14E}"/>
              </a:ext>
            </a:extLst>
          </p:cNvPr>
          <p:cNvSpPr txBox="1"/>
          <p:nvPr/>
        </p:nvSpPr>
        <p:spPr>
          <a:xfrm>
            <a:off x="0" y="2844800"/>
            <a:ext cx="7523018" cy="4247317"/>
          </a:xfrm>
          <a:prstGeom prst="rect">
            <a:avLst/>
          </a:prstGeom>
          <a:noFill/>
        </p:spPr>
        <p:txBody>
          <a:bodyPr wrap="square" rtlCol="0">
            <a:spAutoFit/>
          </a:bodyPr>
          <a:lstStyle/>
          <a:p>
            <a:pPr marL="285750" indent="-285750" rtl="0">
              <a:spcBef>
                <a:spcPts val="0"/>
              </a:spcBef>
              <a:spcAft>
                <a:spcPts val="0"/>
              </a:spcAft>
              <a:buFont typeface="Wingdings" panose="05000000000000000000" pitchFamily="2" charset="2"/>
              <a:buChar char="§"/>
            </a:pPr>
            <a:r>
              <a:rPr lang="da-DK" dirty="0">
                <a:solidFill>
                  <a:schemeClr val="bg1"/>
                </a:solidFill>
                <a:latin typeface="+mj-lt"/>
              </a:rPr>
              <a:t>Borger skal involveres og have indflydelse på udformningen på handleplanen. </a:t>
            </a:r>
          </a:p>
          <a:p>
            <a:pPr rtl="0">
              <a:spcBef>
                <a:spcPts val="0"/>
              </a:spcBef>
              <a:spcAft>
                <a:spcPts val="0"/>
              </a:spcAft>
            </a:pPr>
            <a:endParaRPr lang="da-DK" b="0" dirty="0">
              <a:solidFill>
                <a:schemeClr val="bg1"/>
              </a:solidFill>
              <a:effectLst/>
              <a:latin typeface="+mj-lt"/>
            </a:endParaRPr>
          </a:p>
          <a:p>
            <a:pPr marL="285750" indent="-285750" rtl="0">
              <a:spcBef>
                <a:spcPts val="0"/>
              </a:spcBef>
              <a:spcAft>
                <a:spcPts val="0"/>
              </a:spcAft>
              <a:buFont typeface="Wingdings" panose="05000000000000000000" pitchFamily="2" charset="2"/>
              <a:buChar char="§"/>
            </a:pPr>
            <a:r>
              <a:rPr lang="da-DK" b="0" dirty="0">
                <a:solidFill>
                  <a:schemeClr val="bg1"/>
                </a:solidFill>
                <a:effectLst/>
                <a:latin typeface="+mj-lt"/>
              </a:rPr>
              <a:t>Boligen eller botilbuddet skal passe til borgerens behov. </a:t>
            </a:r>
          </a:p>
          <a:p>
            <a:pPr rtl="0">
              <a:spcBef>
                <a:spcPts val="0"/>
              </a:spcBef>
              <a:spcAft>
                <a:spcPts val="0"/>
              </a:spcAft>
            </a:pPr>
            <a:endParaRPr lang="da-DK" b="0" dirty="0">
              <a:solidFill>
                <a:schemeClr val="bg1"/>
              </a:solidFill>
              <a:effectLst/>
              <a:latin typeface="+mj-lt"/>
            </a:endParaRPr>
          </a:p>
          <a:p>
            <a:pPr marL="285750" indent="-285750" rtl="0">
              <a:spcBef>
                <a:spcPts val="0"/>
              </a:spcBef>
              <a:spcAft>
                <a:spcPts val="0"/>
              </a:spcAft>
              <a:buFont typeface="Wingdings" panose="05000000000000000000" pitchFamily="2" charset="2"/>
              <a:buChar char="§"/>
            </a:pPr>
            <a:r>
              <a:rPr lang="da-DK" dirty="0">
                <a:solidFill>
                  <a:schemeClr val="bg1"/>
                </a:solidFill>
                <a:latin typeface="+mj-lt"/>
              </a:rPr>
              <a:t>Bostøtten skal være klar fra borgers første dag i egen lejlighed eller botilbud. </a:t>
            </a:r>
          </a:p>
          <a:p>
            <a:pPr rtl="0">
              <a:spcBef>
                <a:spcPts val="0"/>
              </a:spcBef>
              <a:spcAft>
                <a:spcPts val="0"/>
              </a:spcAft>
            </a:pPr>
            <a:endParaRPr lang="da-DK" dirty="0">
              <a:solidFill>
                <a:schemeClr val="bg1"/>
              </a:solidFill>
              <a:latin typeface="+mj-lt"/>
            </a:endParaRPr>
          </a:p>
          <a:p>
            <a:pPr marL="285750" indent="-285750" rtl="0">
              <a:spcBef>
                <a:spcPts val="0"/>
              </a:spcBef>
              <a:spcAft>
                <a:spcPts val="0"/>
              </a:spcAft>
              <a:buFont typeface="Wingdings" panose="05000000000000000000" pitchFamily="2" charset="2"/>
              <a:buChar char="§"/>
            </a:pPr>
            <a:r>
              <a:rPr lang="da-DK" b="0" dirty="0">
                <a:solidFill>
                  <a:schemeClr val="bg1"/>
                </a:solidFill>
                <a:effectLst/>
                <a:latin typeface="+mj-lt"/>
              </a:rPr>
              <a:t>Borger skal </a:t>
            </a:r>
            <a:r>
              <a:rPr lang="da-DK" dirty="0">
                <a:solidFill>
                  <a:schemeClr val="bg1"/>
                </a:solidFill>
                <a:latin typeface="+mj-lt"/>
              </a:rPr>
              <a:t>spørges ind til om de ønsker en bestemt leverandør af bostøtten, fx tidligere § 110-tilbud. Kommunen skal begrunde, hvis de ikke efterlever borgerens ønske. </a:t>
            </a:r>
            <a:endParaRPr lang="da-DK" b="0" dirty="0">
              <a:solidFill>
                <a:schemeClr val="bg1"/>
              </a:solidFill>
              <a:effectLst/>
              <a:latin typeface="+mj-lt"/>
            </a:endParaRPr>
          </a:p>
          <a:p>
            <a:pPr rtl="0">
              <a:spcBef>
                <a:spcPts val="0"/>
              </a:spcBef>
              <a:spcAft>
                <a:spcPts val="0"/>
              </a:spcAft>
            </a:pPr>
            <a:endParaRPr lang="da-DK" b="0" dirty="0">
              <a:solidFill>
                <a:schemeClr val="bg1"/>
              </a:solidFill>
              <a:effectLst/>
              <a:latin typeface="+mj-lt"/>
            </a:endParaRPr>
          </a:p>
          <a:p>
            <a:pPr marL="285750" indent="-285750" rtl="0">
              <a:spcBef>
                <a:spcPts val="0"/>
              </a:spcBef>
              <a:spcAft>
                <a:spcPts val="0"/>
              </a:spcAft>
              <a:buFont typeface="Wingdings" panose="05000000000000000000" pitchFamily="2" charset="2"/>
              <a:buChar char="§"/>
            </a:pPr>
            <a:r>
              <a:rPr lang="da-DK" dirty="0">
                <a:solidFill>
                  <a:schemeClr val="bg1"/>
                </a:solidFill>
                <a:latin typeface="+mj-lt"/>
              </a:rPr>
              <a:t>Hvis borger ikke underskriver lejekontrakten eller siger ja til tilbud om §§ 107-108 er de stadig i målgruppen. (Værn mod pres for at blive udskrevet.)</a:t>
            </a:r>
          </a:p>
          <a:p>
            <a:br>
              <a:rPr lang="da-DK" dirty="0">
                <a:solidFill>
                  <a:schemeClr val="bg1"/>
                </a:solidFill>
                <a:latin typeface="+mj-lt"/>
              </a:rPr>
            </a:br>
            <a:endParaRPr lang="da-DK" dirty="0">
              <a:solidFill>
                <a:schemeClr val="bg1"/>
              </a:solidFill>
              <a:latin typeface="+mj-lt"/>
            </a:endParaRPr>
          </a:p>
        </p:txBody>
      </p:sp>
      <p:sp>
        <p:nvSpPr>
          <p:cNvPr id="7" name="Shape">
            <a:extLst>
              <a:ext uri="{FF2B5EF4-FFF2-40B4-BE49-F238E27FC236}">
                <a16:creationId xmlns:a16="http://schemas.microsoft.com/office/drawing/2014/main" id="{E4AB2B28-0264-4C1C-4C90-2485601EDB0D}"/>
              </a:ext>
            </a:extLst>
          </p:cNvPr>
          <p:cNvSpPr/>
          <p:nvPr/>
        </p:nvSpPr>
        <p:spPr>
          <a:xfrm>
            <a:off x="7651102" y="2747062"/>
            <a:ext cx="4333686" cy="3224530"/>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a:p>
        </p:txBody>
      </p:sp>
      <p:sp>
        <p:nvSpPr>
          <p:cNvPr id="6" name="Tekstfelt 5">
            <a:extLst>
              <a:ext uri="{FF2B5EF4-FFF2-40B4-BE49-F238E27FC236}">
                <a16:creationId xmlns:a16="http://schemas.microsoft.com/office/drawing/2014/main" id="{EFAEC1B6-1A8B-44F2-2EB0-484CAA992D71}"/>
              </a:ext>
            </a:extLst>
          </p:cNvPr>
          <p:cNvSpPr txBox="1"/>
          <p:nvPr/>
        </p:nvSpPr>
        <p:spPr>
          <a:xfrm>
            <a:off x="8089349" y="3163961"/>
            <a:ext cx="3457191" cy="2339102"/>
          </a:xfrm>
          <a:prstGeom prst="rect">
            <a:avLst/>
          </a:prstGeom>
          <a:noFill/>
        </p:spPr>
        <p:txBody>
          <a:bodyPr wrap="square" rtlCol="0">
            <a:spAutoFit/>
          </a:bodyPr>
          <a:lstStyle/>
          <a:p>
            <a:pPr algn="ctr"/>
            <a:r>
              <a:rPr lang="da-DK" sz="20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0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1800" b="1" dirty="0">
                <a:effectLst>
                  <a:outerShdw blurRad="38100" dist="38100" dir="2700000" algn="tl">
                    <a:srgbClr val="000000">
                      <a:alpha val="43137"/>
                    </a:srgbClr>
                  </a:outerShdw>
                </a:effectLst>
                <a:latin typeface="Aptos ExtraBold" panose="020B0004020202020204" pitchFamily="34" charset="0"/>
              </a:rPr>
              <a:t>SIGER</a:t>
            </a:r>
          </a:p>
          <a:p>
            <a:r>
              <a:rPr lang="da-DK" dirty="0"/>
              <a:t>Borgerens retsstilling skal være den samme uanset om borgeren udskrives af kommunen eller boformen. </a:t>
            </a:r>
          </a:p>
          <a:p>
            <a:endParaRPr lang="da-DK" dirty="0"/>
          </a:p>
          <a:p>
            <a:r>
              <a:rPr lang="da-DK" dirty="0"/>
              <a:t>Hold øje med om rettighederne overholdes.  </a:t>
            </a:r>
          </a:p>
        </p:txBody>
      </p:sp>
      <p:sp>
        <p:nvSpPr>
          <p:cNvPr id="9" name="Freeform: Shape 32">
            <a:extLst>
              <a:ext uri="{FF2B5EF4-FFF2-40B4-BE49-F238E27FC236}">
                <a16:creationId xmlns:a16="http://schemas.microsoft.com/office/drawing/2014/main" id="{6D964BA2-DBBB-D20E-9C42-0B8773024DBD}"/>
              </a:ext>
            </a:extLst>
          </p:cNvPr>
          <p:cNvSpPr/>
          <p:nvPr/>
        </p:nvSpPr>
        <p:spPr>
          <a:xfrm>
            <a:off x="7651102" y="2745990"/>
            <a:ext cx="1113956" cy="1109821"/>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Tree>
    <p:extLst>
      <p:ext uri="{BB962C8B-B14F-4D97-AF65-F5344CB8AC3E}">
        <p14:creationId xmlns:p14="http://schemas.microsoft.com/office/powerpoint/2010/main" val="1710709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436108"/>
            <a:ext cx="11168185" cy="501836"/>
          </a:xfrm>
        </p:spPr>
        <p:txBody>
          <a:bodyPr vert="horz" lIns="91440" tIns="45720" rIns="91440" bIns="45720" rtlCol="0" anchor="ctr">
            <a:noAutofit/>
          </a:bodyPr>
          <a:lstStyle/>
          <a:p>
            <a:r>
              <a:rPr lang="en-US" sz="5400" dirty="0">
                <a:solidFill>
                  <a:srgbClr val="262626"/>
                </a:solidFill>
                <a:latin typeface="Aptos ExtraBold" panose="020B0004020202020204" pitchFamily="34" charset="0"/>
              </a:rPr>
              <a:t>§ 142 H</a:t>
            </a:r>
            <a:r>
              <a:rPr lang="en-US" sz="5400" kern="1200" dirty="0">
                <a:solidFill>
                  <a:srgbClr val="262626"/>
                </a:solidFill>
                <a:latin typeface="Aptos ExtraBold" panose="020B0004020202020204" pitchFamily="34" charset="0"/>
              </a:rPr>
              <a:t>andleplan</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ekstfelt 2">
            <a:extLst>
              <a:ext uri="{FF2B5EF4-FFF2-40B4-BE49-F238E27FC236}">
                <a16:creationId xmlns:a16="http://schemas.microsoft.com/office/drawing/2014/main" id="{7C075DF4-EFEB-8326-509E-F39864697E9E}"/>
              </a:ext>
            </a:extLst>
          </p:cNvPr>
          <p:cNvSpPr txBox="1"/>
          <p:nvPr/>
        </p:nvSpPr>
        <p:spPr>
          <a:xfrm>
            <a:off x="207212" y="2738999"/>
            <a:ext cx="4251571" cy="3754874"/>
          </a:xfrm>
          <a:prstGeom prst="rect">
            <a:avLst/>
          </a:prstGeom>
          <a:noFill/>
        </p:spPr>
        <p:txBody>
          <a:bodyPr wrap="square" rtlCol="0">
            <a:spAutoFit/>
          </a:bodyPr>
          <a:lstStyle/>
          <a:p>
            <a:pPr marL="285750" indent="-285750">
              <a:buFont typeface="Wingdings" panose="05000000000000000000" pitchFamily="2" charset="2"/>
              <a:buChar char="§"/>
            </a:pPr>
            <a:r>
              <a:rPr lang="da-DK" sz="2000" dirty="0">
                <a:solidFill>
                  <a:schemeClr val="bg1"/>
                </a:solidFill>
              </a:rPr>
              <a:t>Kommunen er forpligtet til at lave en handleplan for beboere på § 110.</a:t>
            </a:r>
          </a:p>
          <a:p>
            <a:pPr marL="285750" indent="-285750">
              <a:buFont typeface="Wingdings" panose="05000000000000000000" pitchFamily="2" charset="2"/>
              <a:buChar char="§"/>
            </a:pPr>
            <a:endParaRPr lang="da-DK" sz="2000" dirty="0">
              <a:solidFill>
                <a:schemeClr val="bg1"/>
              </a:solidFill>
            </a:endParaRPr>
          </a:p>
          <a:p>
            <a:pPr marL="285750" indent="-285750">
              <a:buFont typeface="Wingdings" panose="05000000000000000000" pitchFamily="2" charset="2"/>
              <a:buChar char="§"/>
            </a:pPr>
            <a:r>
              <a:rPr lang="da-DK" sz="2000" dirty="0">
                <a:solidFill>
                  <a:schemeClr val="bg1"/>
                </a:solidFill>
              </a:rPr>
              <a:t>Handleplanen er en betingelse for at kommunen kan udskrive borgeren fra boformen. </a:t>
            </a:r>
          </a:p>
          <a:p>
            <a:endParaRPr lang="da-DK" sz="2000" dirty="0">
              <a:solidFill>
                <a:schemeClr val="bg1"/>
              </a:solidFill>
            </a:endParaRPr>
          </a:p>
          <a:p>
            <a:pPr marL="285750" indent="-285750">
              <a:buFont typeface="Wingdings" panose="05000000000000000000" pitchFamily="2" charset="2"/>
              <a:buChar char="§"/>
            </a:pPr>
            <a:r>
              <a:rPr lang="da-DK" sz="2000" dirty="0">
                <a:solidFill>
                  <a:schemeClr val="bg1"/>
                </a:solidFill>
              </a:rPr>
              <a:t>Kan erstattes af en helhedsorienteret plan til beboere med komplekse og sammensatte problemer, jf. § 142, stk. 5.</a:t>
            </a:r>
          </a:p>
          <a:p>
            <a:endParaRPr lang="da-DK" dirty="0">
              <a:solidFill>
                <a:schemeClr val="bg1"/>
              </a:solidFill>
            </a:endParaRPr>
          </a:p>
        </p:txBody>
      </p:sp>
      <p:sp>
        <p:nvSpPr>
          <p:cNvPr id="7" name="Shape">
            <a:extLst>
              <a:ext uri="{FF2B5EF4-FFF2-40B4-BE49-F238E27FC236}">
                <a16:creationId xmlns:a16="http://schemas.microsoft.com/office/drawing/2014/main" id="{03859B38-F662-6F13-191E-01153ED6CBB5}"/>
              </a:ext>
            </a:extLst>
          </p:cNvPr>
          <p:cNvSpPr/>
          <p:nvPr/>
        </p:nvSpPr>
        <p:spPr>
          <a:xfrm>
            <a:off x="7651102" y="2498990"/>
            <a:ext cx="4333686" cy="4234893"/>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a:p>
        </p:txBody>
      </p:sp>
      <p:sp>
        <p:nvSpPr>
          <p:cNvPr id="6" name="Tekstfelt 5">
            <a:extLst>
              <a:ext uri="{FF2B5EF4-FFF2-40B4-BE49-F238E27FC236}">
                <a16:creationId xmlns:a16="http://schemas.microsoft.com/office/drawing/2014/main" id="{A6101666-5D03-D07E-85E1-2D1E5E4C928C}"/>
              </a:ext>
            </a:extLst>
          </p:cNvPr>
          <p:cNvSpPr txBox="1"/>
          <p:nvPr/>
        </p:nvSpPr>
        <p:spPr>
          <a:xfrm>
            <a:off x="7949682" y="2696720"/>
            <a:ext cx="3761594" cy="4001095"/>
          </a:xfrm>
          <a:prstGeom prst="rect">
            <a:avLst/>
          </a:prstGeom>
          <a:noFill/>
        </p:spPr>
        <p:txBody>
          <a:bodyPr wrap="square" rtlCol="0">
            <a:spAutoFit/>
          </a:bodyPr>
          <a:lstStyle/>
          <a:p>
            <a:pPr algn="ctr"/>
            <a:r>
              <a:rPr lang="da-DK" sz="20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0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1800" b="1" dirty="0">
                <a:effectLst>
                  <a:outerShdw blurRad="38100" dist="38100" dir="2700000" algn="tl">
                    <a:srgbClr val="000000">
                      <a:alpha val="43137"/>
                    </a:srgbClr>
                  </a:outerShdw>
                </a:effectLst>
                <a:latin typeface="Aptos ExtraBold" panose="020B0004020202020204" pitchFamily="34" charset="0"/>
              </a:rPr>
              <a:t>SIGER</a:t>
            </a:r>
          </a:p>
          <a:p>
            <a:endParaRPr lang="da-DK" dirty="0">
              <a:solidFill>
                <a:schemeClr val="bg1"/>
              </a:solidFill>
            </a:endParaRPr>
          </a:p>
          <a:p>
            <a:pPr marL="285750" indent="-285750">
              <a:buFont typeface="Arial" panose="020B0604020202020204" pitchFamily="34" charset="0"/>
              <a:buChar char="•"/>
            </a:pPr>
            <a:r>
              <a:rPr lang="da-DK" dirty="0"/>
              <a:t>Handleplanen er til for at sikre at borgeres behov beskrives og dokumenteres, således at der kan indstilles til den rette boform og støtte.</a:t>
            </a:r>
          </a:p>
          <a:p>
            <a:endParaRPr lang="da-DK" dirty="0"/>
          </a:p>
          <a:p>
            <a:pPr marL="285750" indent="-285750">
              <a:buFont typeface="Arial" panose="020B0604020202020204" pitchFamily="34" charset="0"/>
              <a:buChar char="•"/>
            </a:pPr>
            <a:r>
              <a:rPr lang="da-DK" dirty="0"/>
              <a:t>Hold øje med om borgerens behov rent faktisk er dokumenteret og beskrevet som borger ønsker det. </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Bed om at se handleplanen.</a:t>
            </a:r>
          </a:p>
          <a:p>
            <a:endParaRPr lang="da-DK" dirty="0">
              <a:solidFill>
                <a:schemeClr val="bg1"/>
              </a:solidFill>
            </a:endParaRPr>
          </a:p>
        </p:txBody>
      </p:sp>
      <p:sp>
        <p:nvSpPr>
          <p:cNvPr id="8" name="Freeform: Shape 32">
            <a:extLst>
              <a:ext uri="{FF2B5EF4-FFF2-40B4-BE49-F238E27FC236}">
                <a16:creationId xmlns:a16="http://schemas.microsoft.com/office/drawing/2014/main" id="{1525C34D-F978-6258-74BC-71D137CEC22A}"/>
              </a:ext>
            </a:extLst>
          </p:cNvPr>
          <p:cNvSpPr/>
          <p:nvPr/>
        </p:nvSpPr>
        <p:spPr>
          <a:xfrm>
            <a:off x="7646240" y="2497918"/>
            <a:ext cx="1321168" cy="1207859"/>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Tree>
    <p:extLst>
      <p:ext uri="{BB962C8B-B14F-4D97-AF65-F5344CB8AC3E}">
        <p14:creationId xmlns:p14="http://schemas.microsoft.com/office/powerpoint/2010/main" val="3192556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436108"/>
            <a:ext cx="11168185" cy="501836"/>
          </a:xfrm>
        </p:spPr>
        <p:txBody>
          <a:bodyPr vert="horz" lIns="91440" tIns="45720" rIns="91440" bIns="45720" rtlCol="0" anchor="ctr">
            <a:noAutofit/>
          </a:bodyPr>
          <a:lstStyle/>
          <a:p>
            <a:r>
              <a:rPr lang="en-US" sz="5400" dirty="0">
                <a:solidFill>
                  <a:srgbClr val="262626"/>
                </a:solidFill>
                <a:latin typeface="Aptos ExtraBold" panose="020B0004020202020204" pitchFamily="34" charset="0"/>
              </a:rPr>
              <a:t>F</a:t>
            </a:r>
            <a:r>
              <a:rPr lang="en-US" sz="5400" kern="1200" dirty="0">
                <a:solidFill>
                  <a:srgbClr val="262626"/>
                </a:solidFill>
                <a:latin typeface="Aptos ExtraBold" panose="020B0004020202020204" pitchFamily="34" charset="0"/>
              </a:rPr>
              <a:t>lyttehjælp</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ekstfelt 2">
            <a:extLst>
              <a:ext uri="{FF2B5EF4-FFF2-40B4-BE49-F238E27FC236}">
                <a16:creationId xmlns:a16="http://schemas.microsoft.com/office/drawing/2014/main" id="{CABF9321-3B47-5DE2-FA08-26D6B82C25BB}"/>
              </a:ext>
            </a:extLst>
          </p:cNvPr>
          <p:cNvSpPr txBox="1"/>
          <p:nvPr/>
        </p:nvSpPr>
        <p:spPr>
          <a:xfrm>
            <a:off x="123927" y="2319975"/>
            <a:ext cx="7089672" cy="5632311"/>
          </a:xfrm>
          <a:prstGeom prst="rect">
            <a:avLst/>
          </a:prstGeom>
          <a:noFill/>
        </p:spPr>
        <p:txBody>
          <a:bodyPr wrap="square" rtlCol="0">
            <a:spAutoFit/>
          </a:bodyPr>
          <a:lstStyle/>
          <a:p>
            <a:r>
              <a:rPr lang="da-DK" sz="2400" dirty="0">
                <a:solidFill>
                  <a:schemeClr val="bg1"/>
                </a:solidFill>
              </a:rPr>
              <a:t>Udgifter der knytter sig til en flytning skal behandles efter aktivlovens § 85 </a:t>
            </a:r>
          </a:p>
          <a:p>
            <a:endParaRPr lang="da-DK" sz="2400" dirty="0">
              <a:solidFill>
                <a:schemeClr val="bg1"/>
              </a:solidFill>
            </a:endParaRPr>
          </a:p>
          <a:p>
            <a:r>
              <a:rPr lang="da-DK" sz="2400" dirty="0">
                <a:solidFill>
                  <a:schemeClr val="bg1"/>
                </a:solidFill>
              </a:rPr>
              <a:t>§ 85, stk. 1: hjælp til flytning, hvis flytningen forbedrer borgerens bolig- eller erhvervsforhold (flyttehjælp)</a:t>
            </a:r>
          </a:p>
          <a:p>
            <a:endParaRPr lang="da-DK" sz="2400" dirty="0">
              <a:solidFill>
                <a:schemeClr val="bg1"/>
              </a:solidFill>
            </a:endParaRPr>
          </a:p>
          <a:p>
            <a:r>
              <a:rPr lang="da-DK" sz="2400" dirty="0">
                <a:solidFill>
                  <a:schemeClr val="bg1"/>
                </a:solidFill>
              </a:rPr>
              <a:t>§ 85, stk. 2: hjælp til rimeligt begrundede enkeltudgifter i forbindelse med flytning til en person som har været ude for ændringer i sine forhold. </a:t>
            </a:r>
          </a:p>
          <a:p>
            <a:endParaRPr lang="da-DK" sz="2400" dirty="0">
              <a:solidFill>
                <a:schemeClr val="bg1"/>
              </a:solidFill>
            </a:endParaRPr>
          </a:p>
          <a:p>
            <a:r>
              <a:rPr lang="da-DK" sz="2400" dirty="0">
                <a:solidFill>
                  <a:schemeClr val="bg1"/>
                </a:solidFill>
              </a:rPr>
              <a:t>§§ 55 &amp; 56 i Boligstøtteloven benyttes ved ansøgning om indskudslån.</a:t>
            </a:r>
          </a:p>
          <a:p>
            <a:endParaRPr lang="da-DK" sz="2400" dirty="0">
              <a:solidFill>
                <a:schemeClr val="bg1"/>
              </a:solidFill>
            </a:endParaRPr>
          </a:p>
          <a:p>
            <a:endParaRPr lang="da-DK" sz="2400" dirty="0">
              <a:solidFill>
                <a:schemeClr val="bg1"/>
              </a:solidFill>
            </a:endParaRPr>
          </a:p>
          <a:p>
            <a:endParaRPr lang="da-DK" sz="2400" dirty="0">
              <a:solidFill>
                <a:schemeClr val="bg1"/>
              </a:solidFill>
            </a:endParaRPr>
          </a:p>
        </p:txBody>
      </p:sp>
      <p:sp>
        <p:nvSpPr>
          <p:cNvPr id="6" name="Tekstfelt 5">
            <a:extLst>
              <a:ext uri="{FF2B5EF4-FFF2-40B4-BE49-F238E27FC236}">
                <a16:creationId xmlns:a16="http://schemas.microsoft.com/office/drawing/2014/main" id="{726C697D-9712-99CC-6F6A-015CB3122F36}"/>
              </a:ext>
            </a:extLst>
          </p:cNvPr>
          <p:cNvSpPr txBox="1"/>
          <p:nvPr/>
        </p:nvSpPr>
        <p:spPr>
          <a:xfrm>
            <a:off x="8542216" y="205800"/>
            <a:ext cx="2625969" cy="923330"/>
          </a:xfrm>
          <a:prstGeom prst="rect">
            <a:avLst/>
          </a:prstGeom>
          <a:noFill/>
        </p:spPr>
        <p:txBody>
          <a:bodyPr wrap="square" rtlCol="0">
            <a:spAutoFit/>
          </a:bodyPr>
          <a:lstStyle/>
          <a:p>
            <a:r>
              <a:rPr lang="da-DK" dirty="0">
                <a:solidFill>
                  <a:schemeClr val="bg1"/>
                </a:solidFill>
              </a:rPr>
              <a:t>          SAND SIGER</a:t>
            </a:r>
          </a:p>
          <a:p>
            <a:r>
              <a:rPr lang="da-DK" dirty="0">
                <a:solidFill>
                  <a:schemeClr val="bg1"/>
                </a:solidFill>
              </a:rPr>
              <a:t>Sagsbehandler skal hjælpe med at søge hjælp</a:t>
            </a:r>
          </a:p>
        </p:txBody>
      </p:sp>
      <p:sp>
        <p:nvSpPr>
          <p:cNvPr id="8" name="Shape">
            <a:extLst>
              <a:ext uri="{FF2B5EF4-FFF2-40B4-BE49-F238E27FC236}">
                <a16:creationId xmlns:a16="http://schemas.microsoft.com/office/drawing/2014/main" id="{CBF3F4AF-79E9-F2C9-46BD-78C9A1770E9C}"/>
              </a:ext>
            </a:extLst>
          </p:cNvPr>
          <p:cNvSpPr/>
          <p:nvPr/>
        </p:nvSpPr>
        <p:spPr>
          <a:xfrm>
            <a:off x="7843345" y="2748098"/>
            <a:ext cx="3799489" cy="3132439"/>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dirty="0"/>
          </a:p>
        </p:txBody>
      </p:sp>
      <p:sp>
        <p:nvSpPr>
          <p:cNvPr id="7" name="Tekstfelt 6">
            <a:extLst>
              <a:ext uri="{FF2B5EF4-FFF2-40B4-BE49-F238E27FC236}">
                <a16:creationId xmlns:a16="http://schemas.microsoft.com/office/drawing/2014/main" id="{DA89C0AC-7565-A7AD-A893-82A8701C6830}"/>
              </a:ext>
            </a:extLst>
          </p:cNvPr>
          <p:cNvSpPr txBox="1"/>
          <p:nvPr/>
        </p:nvSpPr>
        <p:spPr>
          <a:xfrm>
            <a:off x="8143032" y="2864205"/>
            <a:ext cx="3424335" cy="2893100"/>
          </a:xfrm>
          <a:prstGeom prst="rect">
            <a:avLst/>
          </a:prstGeom>
          <a:noFill/>
        </p:spPr>
        <p:txBody>
          <a:bodyPr wrap="square" rtlCol="0">
            <a:spAutoFit/>
          </a:bodyPr>
          <a:lstStyle/>
          <a:p>
            <a:pPr algn="ctr"/>
            <a:r>
              <a:rPr lang="da-DK" sz="20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0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1800" b="1" dirty="0">
                <a:effectLst>
                  <a:outerShdw blurRad="38100" dist="38100" dir="2700000" algn="tl">
                    <a:srgbClr val="000000">
                      <a:alpha val="43137"/>
                    </a:srgbClr>
                  </a:outerShdw>
                </a:effectLst>
                <a:latin typeface="Aptos ExtraBold" panose="020B0004020202020204" pitchFamily="34" charset="0"/>
              </a:rPr>
              <a:t>SIGER</a:t>
            </a:r>
          </a:p>
          <a:p>
            <a:pPr algn="ctr"/>
            <a:endParaRPr lang="da-DK" sz="1800" b="1" dirty="0">
              <a:effectLst>
                <a:outerShdw blurRad="38100" dist="38100" dir="2700000" algn="tl">
                  <a:srgbClr val="000000">
                    <a:alpha val="43137"/>
                  </a:srgbClr>
                </a:outerShdw>
              </a:effectLst>
              <a:latin typeface="Aptos ExtraBold" panose="020B0004020202020204" pitchFamily="34" charset="0"/>
            </a:endParaRPr>
          </a:p>
          <a:p>
            <a:r>
              <a:rPr lang="da-DK" dirty="0">
                <a:solidFill>
                  <a:srgbClr val="262626"/>
                </a:solidFill>
              </a:rPr>
              <a:t>Sagsbehandleren skal sørge for at søge flyttehjælp sammen med borgeren, og sørge for at søge på de rigtige tidspunkter. </a:t>
            </a:r>
          </a:p>
          <a:p>
            <a:endParaRPr lang="da-DK" dirty="0">
              <a:solidFill>
                <a:srgbClr val="262626"/>
              </a:solidFill>
            </a:endParaRPr>
          </a:p>
          <a:p>
            <a:r>
              <a:rPr lang="da-DK" dirty="0">
                <a:solidFill>
                  <a:srgbClr val="262626"/>
                </a:solidFill>
              </a:rPr>
              <a:t>Obs! Skriv ikke under på lejekontrakten, hvis du ikke har fået tilsagn om indskudslån. </a:t>
            </a:r>
          </a:p>
        </p:txBody>
      </p:sp>
      <p:sp>
        <p:nvSpPr>
          <p:cNvPr id="9" name="Freeform: Shape 32">
            <a:extLst>
              <a:ext uri="{FF2B5EF4-FFF2-40B4-BE49-F238E27FC236}">
                <a16:creationId xmlns:a16="http://schemas.microsoft.com/office/drawing/2014/main" id="{07275F7B-3C1E-A79E-D0C6-08D86824D8F9}"/>
              </a:ext>
            </a:extLst>
          </p:cNvPr>
          <p:cNvSpPr/>
          <p:nvPr/>
        </p:nvSpPr>
        <p:spPr>
          <a:xfrm>
            <a:off x="7843345" y="2747027"/>
            <a:ext cx="1143000" cy="1220642"/>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Tree>
    <p:extLst>
      <p:ext uri="{BB962C8B-B14F-4D97-AF65-F5344CB8AC3E}">
        <p14:creationId xmlns:p14="http://schemas.microsoft.com/office/powerpoint/2010/main" val="3193198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436108"/>
            <a:ext cx="11168185" cy="501836"/>
          </a:xfrm>
        </p:spPr>
        <p:txBody>
          <a:bodyPr vert="horz" lIns="91440" tIns="45720" rIns="91440" bIns="45720" rtlCol="0" anchor="ctr">
            <a:noAutofit/>
          </a:bodyPr>
          <a:lstStyle/>
          <a:p>
            <a:r>
              <a:rPr lang="en-US" sz="5400" dirty="0" err="1">
                <a:solidFill>
                  <a:srgbClr val="262626"/>
                </a:solidFill>
                <a:latin typeface="Aptos ExtraBold" panose="020B0004020202020204" pitchFamily="34" charset="0"/>
              </a:rPr>
              <a:t>Bostøtte</a:t>
            </a:r>
            <a:r>
              <a:rPr lang="en-US" sz="5400" dirty="0">
                <a:solidFill>
                  <a:srgbClr val="262626"/>
                </a:solidFill>
                <a:latin typeface="Aptos ExtraBold" panose="020B0004020202020204" pitchFamily="34" charset="0"/>
              </a:rPr>
              <a:t> </a:t>
            </a:r>
            <a:r>
              <a:rPr lang="en-US" sz="5400" dirty="0" err="1">
                <a:solidFill>
                  <a:srgbClr val="262626"/>
                </a:solidFill>
                <a:latin typeface="Aptos ExtraBold" panose="020B0004020202020204" pitchFamily="34" charset="0"/>
              </a:rPr>
              <a:t>fra</a:t>
            </a:r>
            <a:r>
              <a:rPr lang="en-US" sz="5400" dirty="0">
                <a:solidFill>
                  <a:srgbClr val="262626"/>
                </a:solidFill>
                <a:latin typeface="Aptos ExtraBold" panose="020B0004020202020204" pitchFamily="34" charset="0"/>
              </a:rPr>
              <a:t> </a:t>
            </a:r>
            <a:r>
              <a:rPr lang="en-US" sz="5400" dirty="0" err="1">
                <a:solidFill>
                  <a:srgbClr val="262626"/>
                </a:solidFill>
                <a:latin typeface="Aptos ExtraBold" panose="020B0004020202020204" pitchFamily="34" charset="0"/>
              </a:rPr>
              <a:t>dag</a:t>
            </a:r>
            <a:r>
              <a:rPr lang="en-US" sz="5400" dirty="0">
                <a:solidFill>
                  <a:srgbClr val="262626"/>
                </a:solidFill>
                <a:latin typeface="Aptos ExtraBold" panose="020B0004020202020204" pitchFamily="34" charset="0"/>
              </a:rPr>
              <a:t> 1</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ekstfelt 2">
            <a:extLst>
              <a:ext uri="{FF2B5EF4-FFF2-40B4-BE49-F238E27FC236}">
                <a16:creationId xmlns:a16="http://schemas.microsoft.com/office/drawing/2014/main" id="{CABF9321-3B47-5DE2-FA08-26D6B82C25BB}"/>
              </a:ext>
            </a:extLst>
          </p:cNvPr>
          <p:cNvSpPr txBox="1"/>
          <p:nvPr/>
        </p:nvSpPr>
        <p:spPr>
          <a:xfrm>
            <a:off x="178634" y="1789452"/>
            <a:ext cx="7089672" cy="4893647"/>
          </a:xfrm>
          <a:prstGeom prst="rect">
            <a:avLst/>
          </a:prstGeom>
          <a:noFill/>
        </p:spPr>
        <p:txBody>
          <a:bodyPr wrap="square" rtlCol="0">
            <a:spAutoFit/>
          </a:bodyPr>
          <a:lstStyle/>
          <a:p>
            <a:endParaRPr lang="da-DK" sz="2400" dirty="0">
              <a:solidFill>
                <a:schemeClr val="bg1"/>
              </a:solidFill>
            </a:endParaRPr>
          </a:p>
          <a:p>
            <a:endParaRPr lang="da-DK" sz="2400" dirty="0">
              <a:solidFill>
                <a:schemeClr val="bg1"/>
              </a:solidFill>
            </a:endParaRPr>
          </a:p>
          <a:p>
            <a:r>
              <a:rPr lang="da-DK" sz="2400" dirty="0">
                <a:solidFill>
                  <a:schemeClr val="bg1"/>
                </a:solidFill>
              </a:rPr>
              <a:t>Borgeren er berettiget til bostøtte fra dag 1, uanset om de skal i egen bolig eller et længerevarende botilbud. </a:t>
            </a:r>
          </a:p>
          <a:p>
            <a:endParaRPr lang="da-DK" sz="2400" dirty="0">
              <a:solidFill>
                <a:schemeClr val="bg1"/>
              </a:solidFill>
            </a:endParaRPr>
          </a:p>
          <a:p>
            <a:r>
              <a:rPr lang="da-DK" sz="2400" dirty="0">
                <a:solidFill>
                  <a:schemeClr val="bg1"/>
                </a:solidFill>
              </a:rPr>
              <a:t>Bostøtten skal svare til borgerens behov. Hvis bostøtten gives efter § 85 a (</a:t>
            </a:r>
            <a:r>
              <a:rPr lang="da-DK" sz="2400" dirty="0" err="1">
                <a:solidFill>
                  <a:schemeClr val="bg1"/>
                </a:solidFill>
              </a:rPr>
              <a:t>Housing</a:t>
            </a:r>
            <a:r>
              <a:rPr lang="da-DK" sz="2400" dirty="0">
                <a:solidFill>
                  <a:schemeClr val="bg1"/>
                </a:solidFill>
              </a:rPr>
              <a:t> First) skal bostøttemetoden være tilstrækkelig (CTI, ICM, ACT).</a:t>
            </a:r>
          </a:p>
          <a:p>
            <a:endParaRPr lang="da-DK" sz="2400" dirty="0">
              <a:solidFill>
                <a:schemeClr val="bg1"/>
              </a:solidFill>
            </a:endParaRPr>
          </a:p>
          <a:p>
            <a:r>
              <a:rPr lang="da-DK" sz="2400" dirty="0">
                <a:solidFill>
                  <a:schemeClr val="bg1"/>
                </a:solidFill>
              </a:rPr>
              <a:t>Hvis bostøtten ikke dækker borgerens behov skal der søges om supplerende støtte efter </a:t>
            </a:r>
            <a:r>
              <a:rPr lang="da-DK" sz="2400" dirty="0" err="1">
                <a:solidFill>
                  <a:schemeClr val="bg1"/>
                </a:solidFill>
              </a:rPr>
              <a:t>SELs</a:t>
            </a:r>
            <a:r>
              <a:rPr lang="da-DK" sz="2400" dirty="0">
                <a:solidFill>
                  <a:schemeClr val="bg1"/>
                </a:solidFill>
              </a:rPr>
              <a:t> øvrige bestemmelser eller klages over valget af bostøttemetoden.</a:t>
            </a:r>
          </a:p>
        </p:txBody>
      </p:sp>
      <p:sp>
        <p:nvSpPr>
          <p:cNvPr id="6" name="Tekstfelt 5">
            <a:extLst>
              <a:ext uri="{FF2B5EF4-FFF2-40B4-BE49-F238E27FC236}">
                <a16:creationId xmlns:a16="http://schemas.microsoft.com/office/drawing/2014/main" id="{726C697D-9712-99CC-6F6A-015CB3122F36}"/>
              </a:ext>
            </a:extLst>
          </p:cNvPr>
          <p:cNvSpPr txBox="1"/>
          <p:nvPr/>
        </p:nvSpPr>
        <p:spPr>
          <a:xfrm>
            <a:off x="8542216" y="205800"/>
            <a:ext cx="2625969" cy="923330"/>
          </a:xfrm>
          <a:prstGeom prst="rect">
            <a:avLst/>
          </a:prstGeom>
          <a:noFill/>
        </p:spPr>
        <p:txBody>
          <a:bodyPr wrap="square" rtlCol="0">
            <a:spAutoFit/>
          </a:bodyPr>
          <a:lstStyle/>
          <a:p>
            <a:r>
              <a:rPr lang="da-DK" dirty="0">
                <a:solidFill>
                  <a:schemeClr val="bg1"/>
                </a:solidFill>
              </a:rPr>
              <a:t>          SAND SIGER</a:t>
            </a:r>
          </a:p>
          <a:p>
            <a:r>
              <a:rPr lang="da-DK" dirty="0">
                <a:solidFill>
                  <a:schemeClr val="bg1"/>
                </a:solidFill>
              </a:rPr>
              <a:t>Sagsbehandler skal hjælpe med at søge hjælp</a:t>
            </a:r>
          </a:p>
        </p:txBody>
      </p:sp>
      <p:sp>
        <p:nvSpPr>
          <p:cNvPr id="8" name="Shape">
            <a:extLst>
              <a:ext uri="{FF2B5EF4-FFF2-40B4-BE49-F238E27FC236}">
                <a16:creationId xmlns:a16="http://schemas.microsoft.com/office/drawing/2014/main" id="{05C5793B-E24C-3D69-32C0-693F36C6732D}"/>
              </a:ext>
            </a:extLst>
          </p:cNvPr>
          <p:cNvSpPr/>
          <p:nvPr/>
        </p:nvSpPr>
        <p:spPr>
          <a:xfrm>
            <a:off x="7655929" y="2748099"/>
            <a:ext cx="4333686" cy="3023975"/>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dirty="0"/>
          </a:p>
        </p:txBody>
      </p:sp>
      <p:sp>
        <p:nvSpPr>
          <p:cNvPr id="7" name="Tekstfelt 6">
            <a:extLst>
              <a:ext uri="{FF2B5EF4-FFF2-40B4-BE49-F238E27FC236}">
                <a16:creationId xmlns:a16="http://schemas.microsoft.com/office/drawing/2014/main" id="{DA89C0AC-7565-A7AD-A893-82A8701C6830}"/>
              </a:ext>
            </a:extLst>
          </p:cNvPr>
          <p:cNvSpPr txBox="1"/>
          <p:nvPr/>
        </p:nvSpPr>
        <p:spPr>
          <a:xfrm>
            <a:off x="8229600" y="2814145"/>
            <a:ext cx="3539359" cy="2868680"/>
          </a:xfrm>
          <a:prstGeom prst="rect">
            <a:avLst/>
          </a:prstGeom>
          <a:noFill/>
        </p:spPr>
        <p:txBody>
          <a:bodyPr wrap="square" rtlCol="0">
            <a:spAutoFit/>
          </a:bodyPr>
          <a:lstStyle/>
          <a:p>
            <a:pPr algn="ctr"/>
            <a:r>
              <a:rPr lang="da-DK" sz="20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0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1800" b="1" dirty="0">
                <a:effectLst>
                  <a:outerShdw blurRad="38100" dist="38100" dir="2700000" algn="tl">
                    <a:srgbClr val="000000">
                      <a:alpha val="43137"/>
                    </a:srgbClr>
                  </a:outerShdw>
                </a:effectLst>
                <a:latin typeface="Aptos ExtraBold" panose="020B0004020202020204" pitchFamily="34" charset="0"/>
              </a:rPr>
              <a:t>SIGER</a:t>
            </a:r>
          </a:p>
          <a:p>
            <a:pPr algn="ctr"/>
            <a:endParaRPr lang="da-DK" sz="1800" b="1" dirty="0">
              <a:effectLst>
                <a:outerShdw blurRad="38100" dist="38100" dir="2700000" algn="tl">
                  <a:srgbClr val="000000">
                    <a:alpha val="43137"/>
                  </a:srgbClr>
                </a:outerShdw>
              </a:effectLst>
              <a:latin typeface="Aptos ExtraBold" panose="020B0004020202020204" pitchFamily="34" charset="0"/>
            </a:endParaRPr>
          </a:p>
          <a:p>
            <a:r>
              <a:rPr lang="da-DK" dirty="0">
                <a:solidFill>
                  <a:srgbClr val="262626"/>
                </a:solidFill>
              </a:rPr>
              <a:t>Vi skal holde øje med om bostøtten er klar til borgeren den første dag i deres nye bolig eller botilbud. </a:t>
            </a:r>
          </a:p>
          <a:p>
            <a:endParaRPr lang="da-DK" dirty="0">
              <a:solidFill>
                <a:srgbClr val="262626"/>
              </a:solidFill>
            </a:endParaRPr>
          </a:p>
          <a:p>
            <a:r>
              <a:rPr lang="da-DK" dirty="0">
                <a:solidFill>
                  <a:srgbClr val="262626"/>
                </a:solidFill>
              </a:rPr>
              <a:t>Det er ikke en undskyldning at der er ventetid på bostøtte! - Hvis der er ventetid skal borgeren først udskrives når ventetiden er ovre. </a:t>
            </a:r>
          </a:p>
        </p:txBody>
      </p:sp>
      <p:sp>
        <p:nvSpPr>
          <p:cNvPr id="9" name="Freeform: Shape 32">
            <a:extLst>
              <a:ext uri="{FF2B5EF4-FFF2-40B4-BE49-F238E27FC236}">
                <a16:creationId xmlns:a16="http://schemas.microsoft.com/office/drawing/2014/main" id="{9D097898-F9CB-ACBC-AE64-D841908C1D27}"/>
              </a:ext>
            </a:extLst>
          </p:cNvPr>
          <p:cNvSpPr/>
          <p:nvPr/>
        </p:nvSpPr>
        <p:spPr>
          <a:xfrm>
            <a:off x="7655929" y="2747027"/>
            <a:ext cx="1321168" cy="1207859"/>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Tree>
    <p:extLst>
      <p:ext uri="{BB962C8B-B14F-4D97-AF65-F5344CB8AC3E}">
        <p14:creationId xmlns:p14="http://schemas.microsoft.com/office/powerpoint/2010/main" val="3824673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436108"/>
            <a:ext cx="11168185" cy="501836"/>
          </a:xfrm>
        </p:spPr>
        <p:txBody>
          <a:bodyPr vert="horz" lIns="91440" tIns="45720" rIns="91440" bIns="45720" rtlCol="0" anchor="ctr">
            <a:noAutofit/>
          </a:bodyPr>
          <a:lstStyle/>
          <a:p>
            <a:r>
              <a:rPr lang="en-US" sz="5400" dirty="0">
                <a:solidFill>
                  <a:srgbClr val="262626"/>
                </a:solidFill>
                <a:latin typeface="Aptos ExtraBold" panose="020B0004020202020204" pitchFamily="34" charset="0"/>
              </a:rPr>
              <a:t>Ved </a:t>
            </a:r>
            <a:r>
              <a:rPr lang="en-US" sz="5400" dirty="0" err="1">
                <a:solidFill>
                  <a:srgbClr val="262626"/>
                </a:solidFill>
                <a:latin typeface="Aptos ExtraBold" panose="020B0004020202020204" pitchFamily="34" charset="0"/>
              </a:rPr>
              <a:t>anvisning</a:t>
            </a:r>
            <a:r>
              <a:rPr lang="en-US" sz="5400" dirty="0">
                <a:solidFill>
                  <a:srgbClr val="262626"/>
                </a:solidFill>
                <a:latin typeface="Aptos ExtraBold" panose="020B0004020202020204" pitchFamily="34" charset="0"/>
              </a:rPr>
              <a:t> </a:t>
            </a:r>
            <a:r>
              <a:rPr lang="en-US" sz="5400" dirty="0" err="1">
                <a:solidFill>
                  <a:srgbClr val="262626"/>
                </a:solidFill>
                <a:latin typeface="Aptos ExtraBold" panose="020B0004020202020204" pitchFamily="34" charset="0"/>
              </a:rPr>
              <a:t>af</a:t>
            </a:r>
            <a:r>
              <a:rPr lang="en-US" sz="5400" dirty="0">
                <a:solidFill>
                  <a:srgbClr val="262626"/>
                </a:solidFill>
                <a:latin typeface="Aptos ExtraBold" panose="020B0004020202020204" pitchFamily="34" charset="0"/>
              </a:rPr>
              <a:t> </a:t>
            </a:r>
            <a:r>
              <a:rPr lang="en-US" sz="5400" dirty="0" err="1">
                <a:solidFill>
                  <a:srgbClr val="262626"/>
                </a:solidFill>
                <a:latin typeface="Aptos ExtraBold" panose="020B0004020202020204" pitchFamily="34" charset="0"/>
              </a:rPr>
              <a:t>bolig</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ekstfelt 2">
            <a:extLst>
              <a:ext uri="{FF2B5EF4-FFF2-40B4-BE49-F238E27FC236}">
                <a16:creationId xmlns:a16="http://schemas.microsoft.com/office/drawing/2014/main" id="{CABF9321-3B47-5DE2-FA08-26D6B82C25BB}"/>
              </a:ext>
            </a:extLst>
          </p:cNvPr>
          <p:cNvSpPr txBox="1"/>
          <p:nvPr/>
        </p:nvSpPr>
        <p:spPr>
          <a:xfrm>
            <a:off x="116111" y="2216467"/>
            <a:ext cx="6071855" cy="4154984"/>
          </a:xfrm>
          <a:prstGeom prst="rect">
            <a:avLst/>
          </a:prstGeom>
          <a:noFill/>
        </p:spPr>
        <p:txBody>
          <a:bodyPr wrap="square" rtlCol="0">
            <a:spAutoFit/>
          </a:bodyPr>
          <a:lstStyle/>
          <a:p>
            <a:endParaRPr lang="da-DK" sz="2400" dirty="0">
              <a:solidFill>
                <a:schemeClr val="bg1"/>
              </a:solidFill>
            </a:endParaRPr>
          </a:p>
          <a:p>
            <a:r>
              <a:rPr lang="da-DK" sz="2400" dirty="0">
                <a:solidFill>
                  <a:schemeClr val="bg1"/>
                </a:solidFill>
              </a:rPr>
              <a:t>SAND understreger at ingen skal presses til at flytte i egen bolig eller i et andet længerevarende botilbud. </a:t>
            </a:r>
          </a:p>
          <a:p>
            <a:endParaRPr lang="da-DK" sz="2400" dirty="0">
              <a:solidFill>
                <a:schemeClr val="bg1"/>
              </a:solidFill>
            </a:endParaRPr>
          </a:p>
          <a:p>
            <a:r>
              <a:rPr lang="da-DK" sz="2400" dirty="0">
                <a:solidFill>
                  <a:schemeClr val="bg1"/>
                </a:solidFill>
              </a:rPr>
              <a:t>Hvis borgeren ikke underskriver lejekontrakt eller ikke vil flytte til et andet længerevarende botilbud, er borgeren stadig i målgruppen for ophold på § 110 tilbud og kan således ikke udskrives med henvisning til at de er visiteret til et andet tilbud eller egen bolig.  </a:t>
            </a:r>
          </a:p>
        </p:txBody>
      </p:sp>
      <p:sp>
        <p:nvSpPr>
          <p:cNvPr id="9" name="Shape">
            <a:extLst>
              <a:ext uri="{FF2B5EF4-FFF2-40B4-BE49-F238E27FC236}">
                <a16:creationId xmlns:a16="http://schemas.microsoft.com/office/drawing/2014/main" id="{4DE6FC02-577E-8FBD-CF6B-DA03D4DDF686}"/>
              </a:ext>
            </a:extLst>
          </p:cNvPr>
          <p:cNvSpPr/>
          <p:nvPr/>
        </p:nvSpPr>
        <p:spPr>
          <a:xfrm>
            <a:off x="7321884" y="2498990"/>
            <a:ext cx="4678308" cy="4234893"/>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dirty="0"/>
          </a:p>
        </p:txBody>
      </p:sp>
      <p:sp>
        <p:nvSpPr>
          <p:cNvPr id="7" name="Tekstfelt 6">
            <a:extLst>
              <a:ext uri="{FF2B5EF4-FFF2-40B4-BE49-F238E27FC236}">
                <a16:creationId xmlns:a16="http://schemas.microsoft.com/office/drawing/2014/main" id="{DA89C0AC-7565-A7AD-A893-82A8701C6830}"/>
              </a:ext>
            </a:extLst>
          </p:cNvPr>
          <p:cNvSpPr txBox="1"/>
          <p:nvPr/>
        </p:nvSpPr>
        <p:spPr>
          <a:xfrm>
            <a:off x="7389846" y="2475469"/>
            <a:ext cx="4594942" cy="4278094"/>
          </a:xfrm>
          <a:prstGeom prst="rect">
            <a:avLst/>
          </a:prstGeom>
          <a:noFill/>
        </p:spPr>
        <p:txBody>
          <a:bodyPr wrap="square" rtlCol="0">
            <a:spAutoFit/>
          </a:bodyPr>
          <a:lstStyle/>
          <a:p>
            <a:pPr algn="ctr"/>
            <a:r>
              <a:rPr lang="da-DK" sz="20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0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1800" b="1" dirty="0">
                <a:effectLst>
                  <a:outerShdw blurRad="38100" dist="38100" dir="2700000" algn="tl">
                    <a:srgbClr val="000000">
                      <a:alpha val="43137"/>
                    </a:srgbClr>
                  </a:outerShdw>
                </a:effectLst>
                <a:latin typeface="Aptos ExtraBold" panose="020B0004020202020204" pitchFamily="34" charset="0"/>
              </a:rPr>
              <a:t>SIGER</a:t>
            </a:r>
          </a:p>
          <a:p>
            <a:pPr algn="ctr"/>
            <a:endParaRPr lang="da-DK" sz="1800" b="1" dirty="0">
              <a:effectLst>
                <a:outerShdw blurRad="38100" dist="38100" dir="2700000" algn="tl">
                  <a:srgbClr val="000000">
                    <a:alpha val="43137"/>
                  </a:srgbClr>
                </a:outerShdw>
              </a:effectLst>
              <a:latin typeface="Aptos ExtraBold" panose="020B0004020202020204" pitchFamily="34" charset="0"/>
            </a:endParaRPr>
          </a:p>
          <a:p>
            <a:r>
              <a:rPr lang="da-DK" dirty="0">
                <a:solidFill>
                  <a:srgbClr val="262626"/>
                </a:solidFill>
              </a:rPr>
              <a:t>Kommunerne får kun refusion for 120 dages ophold på § 110-tilbud og har derfor økonomisk incitament til at få borgeren ud af boformen. </a:t>
            </a:r>
          </a:p>
          <a:p>
            <a:endParaRPr lang="da-DK" dirty="0">
              <a:solidFill>
                <a:srgbClr val="262626"/>
              </a:solidFill>
            </a:endParaRPr>
          </a:p>
          <a:p>
            <a:r>
              <a:rPr lang="da-DK" dirty="0">
                <a:solidFill>
                  <a:srgbClr val="262626"/>
                </a:solidFill>
              </a:rPr>
              <a:t>Vi skal holde øje med om borgerne bliver presset af kommunen og/eller boformen til at sige ja til egen bolig eller andet længerevarende botilbud. </a:t>
            </a:r>
          </a:p>
          <a:p>
            <a:endParaRPr lang="da-DK" dirty="0">
              <a:solidFill>
                <a:srgbClr val="262626"/>
              </a:solidFill>
            </a:endParaRPr>
          </a:p>
          <a:p>
            <a:r>
              <a:rPr lang="da-DK" dirty="0">
                <a:solidFill>
                  <a:srgbClr val="262626"/>
                </a:solidFill>
              </a:rPr>
              <a:t>Det er vigtigt at SAND får at vide hvis dette sker, da vi samler til bunke med henblik på politisk pres. </a:t>
            </a:r>
          </a:p>
        </p:txBody>
      </p:sp>
      <p:sp>
        <p:nvSpPr>
          <p:cNvPr id="8" name="Freeform: Shape 32">
            <a:extLst>
              <a:ext uri="{FF2B5EF4-FFF2-40B4-BE49-F238E27FC236}">
                <a16:creationId xmlns:a16="http://schemas.microsoft.com/office/drawing/2014/main" id="{8F6DDF0D-CA1F-5667-DDD5-19D99FA6A525}"/>
              </a:ext>
            </a:extLst>
          </p:cNvPr>
          <p:cNvSpPr/>
          <p:nvPr/>
        </p:nvSpPr>
        <p:spPr>
          <a:xfrm>
            <a:off x="7326019" y="2497919"/>
            <a:ext cx="782284" cy="795787"/>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Tree>
    <p:extLst>
      <p:ext uri="{BB962C8B-B14F-4D97-AF65-F5344CB8AC3E}">
        <p14:creationId xmlns:p14="http://schemas.microsoft.com/office/powerpoint/2010/main" val="3011126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507082"/>
            <a:ext cx="11168185" cy="501836"/>
          </a:xfrm>
        </p:spPr>
        <p:txBody>
          <a:bodyPr vert="horz" lIns="91440" tIns="45720" rIns="91440" bIns="45720" rtlCol="0" anchor="ctr">
            <a:noAutofit/>
          </a:bodyPr>
          <a:lstStyle/>
          <a:p>
            <a:r>
              <a:rPr lang="en-US" sz="5400" dirty="0">
                <a:solidFill>
                  <a:srgbClr val="262626"/>
                </a:solidFill>
                <a:latin typeface="Aptos ExtraBold" panose="020B0004020202020204" pitchFamily="34" charset="0"/>
              </a:rPr>
              <a:t>CASE</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11" name="Shape">
            <a:extLst>
              <a:ext uri="{FF2B5EF4-FFF2-40B4-BE49-F238E27FC236}">
                <a16:creationId xmlns:a16="http://schemas.microsoft.com/office/drawing/2014/main" id="{F0F95948-AFA4-4755-49F6-878469058373}"/>
              </a:ext>
            </a:extLst>
          </p:cNvPr>
          <p:cNvSpPr/>
          <p:nvPr/>
        </p:nvSpPr>
        <p:spPr>
          <a:xfrm>
            <a:off x="7389845" y="2393786"/>
            <a:ext cx="4594943" cy="4340097"/>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dirty="0"/>
          </a:p>
        </p:txBody>
      </p:sp>
      <p:sp>
        <p:nvSpPr>
          <p:cNvPr id="3" name="Tekstfelt 2">
            <a:extLst>
              <a:ext uri="{FF2B5EF4-FFF2-40B4-BE49-F238E27FC236}">
                <a16:creationId xmlns:a16="http://schemas.microsoft.com/office/drawing/2014/main" id="{CABF9321-3B47-5DE2-FA08-26D6B82C25BB}"/>
              </a:ext>
            </a:extLst>
          </p:cNvPr>
          <p:cNvSpPr txBox="1"/>
          <p:nvPr/>
        </p:nvSpPr>
        <p:spPr>
          <a:xfrm>
            <a:off x="7669924" y="2643807"/>
            <a:ext cx="4314863" cy="4308872"/>
          </a:xfrm>
          <a:prstGeom prst="rect">
            <a:avLst/>
          </a:prstGeom>
          <a:noFill/>
        </p:spPr>
        <p:txBody>
          <a:bodyPr wrap="square" rtlCol="0">
            <a:spAutoFit/>
          </a:bodyPr>
          <a:lstStyle/>
          <a:p>
            <a:pPr algn="ctr"/>
            <a:r>
              <a:rPr lang="da-DK" sz="24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4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2400" b="1" dirty="0">
                <a:effectLst>
                  <a:outerShdw blurRad="38100" dist="38100" dir="2700000" algn="tl">
                    <a:srgbClr val="000000">
                      <a:alpha val="43137"/>
                    </a:srgbClr>
                  </a:outerShdw>
                </a:effectLst>
                <a:latin typeface="Aptos ExtraBold" panose="020B0004020202020204" pitchFamily="34" charset="0"/>
              </a:rPr>
              <a:t>SIGER</a:t>
            </a:r>
            <a:endParaRPr lang="da-DK" sz="2400" b="1" dirty="0">
              <a:solidFill>
                <a:srgbClr val="262626"/>
              </a:solidFill>
            </a:endParaRPr>
          </a:p>
          <a:p>
            <a:r>
              <a:rPr lang="da-DK" sz="2400" b="1" dirty="0">
                <a:solidFill>
                  <a:srgbClr val="262626"/>
                </a:solidFill>
              </a:rPr>
              <a:t>Afklar problemstillingen</a:t>
            </a:r>
          </a:p>
          <a:p>
            <a:r>
              <a:rPr lang="da-DK" sz="1400" dirty="0">
                <a:solidFill>
                  <a:srgbClr val="262626"/>
                </a:solidFill>
              </a:rPr>
              <a:t>Bortvisning/udskrivning (kommune eller boform)</a:t>
            </a:r>
          </a:p>
          <a:p>
            <a:r>
              <a:rPr lang="da-DK" sz="1400" dirty="0">
                <a:solidFill>
                  <a:srgbClr val="262626"/>
                </a:solidFill>
              </a:rPr>
              <a:t>Begrundelse for bortvisning/udskrivning</a:t>
            </a:r>
          </a:p>
          <a:p>
            <a:r>
              <a:rPr lang="da-DK" sz="1400" dirty="0">
                <a:solidFill>
                  <a:srgbClr val="262626"/>
                </a:solidFill>
              </a:rPr>
              <a:t>Har de egen bolig eller bortvises/udskrives der til gade? </a:t>
            </a:r>
          </a:p>
          <a:p>
            <a:endParaRPr lang="da-DK" sz="2000" dirty="0">
              <a:solidFill>
                <a:srgbClr val="262626"/>
              </a:solidFill>
            </a:endParaRPr>
          </a:p>
          <a:p>
            <a:r>
              <a:rPr lang="da-DK" sz="2400" b="1" dirty="0">
                <a:solidFill>
                  <a:srgbClr val="262626"/>
                </a:solidFill>
              </a:rPr>
              <a:t>Råd &amp; vejledning</a:t>
            </a:r>
          </a:p>
          <a:p>
            <a:r>
              <a:rPr lang="da-DK" sz="1400" dirty="0">
                <a:solidFill>
                  <a:srgbClr val="262626"/>
                </a:solidFill>
              </a:rPr>
              <a:t>Få det på skrift</a:t>
            </a:r>
          </a:p>
          <a:p>
            <a:endParaRPr lang="da-DK" sz="2400" dirty="0">
              <a:solidFill>
                <a:srgbClr val="262626"/>
              </a:solidFill>
            </a:endParaRPr>
          </a:p>
          <a:p>
            <a:r>
              <a:rPr lang="da-DK" sz="2400" b="1" dirty="0">
                <a:solidFill>
                  <a:srgbClr val="262626"/>
                </a:solidFill>
              </a:rPr>
              <a:t>Klage/ikke klage?</a:t>
            </a:r>
          </a:p>
          <a:p>
            <a:r>
              <a:rPr lang="da-DK" sz="1400" dirty="0">
                <a:solidFill>
                  <a:srgbClr val="262626"/>
                </a:solidFill>
              </a:rPr>
              <a:t>Er der mulighed for at klage, og i så fald, hvordan?</a:t>
            </a:r>
          </a:p>
          <a:p>
            <a:pPr algn="r"/>
            <a:endParaRPr lang="da-DK" sz="2000" b="1" dirty="0">
              <a:solidFill>
                <a:srgbClr val="262626"/>
              </a:solidFill>
            </a:endParaRPr>
          </a:p>
          <a:p>
            <a:pPr algn="r"/>
            <a:r>
              <a:rPr lang="da-DK" sz="2000" b="1" dirty="0">
                <a:solidFill>
                  <a:srgbClr val="262626"/>
                </a:solidFill>
              </a:rPr>
              <a:t>Rapportér tilbage til </a:t>
            </a:r>
            <a:r>
              <a:rPr lang="da-DK" sz="20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000" b="1" dirty="0">
                <a:solidFill>
                  <a:srgbClr val="262626"/>
                </a:solidFill>
              </a:rPr>
              <a:t>!</a:t>
            </a:r>
            <a:endParaRPr lang="da-DK" sz="2400" dirty="0">
              <a:solidFill>
                <a:srgbClr val="262626"/>
              </a:solidFill>
            </a:endParaRPr>
          </a:p>
          <a:p>
            <a:endParaRPr lang="da-DK" sz="2400" dirty="0">
              <a:solidFill>
                <a:schemeClr val="bg1"/>
              </a:solidFill>
            </a:endParaRPr>
          </a:p>
        </p:txBody>
      </p:sp>
      <p:sp>
        <p:nvSpPr>
          <p:cNvPr id="9" name="Tekstfelt 8">
            <a:extLst>
              <a:ext uri="{FF2B5EF4-FFF2-40B4-BE49-F238E27FC236}">
                <a16:creationId xmlns:a16="http://schemas.microsoft.com/office/drawing/2014/main" id="{2F84EE0F-73F7-32E1-A79A-000CBD6AF14D}"/>
              </a:ext>
            </a:extLst>
          </p:cNvPr>
          <p:cNvSpPr txBox="1"/>
          <p:nvPr/>
        </p:nvSpPr>
        <p:spPr>
          <a:xfrm>
            <a:off x="0" y="2324210"/>
            <a:ext cx="6502400" cy="1938992"/>
          </a:xfrm>
          <a:prstGeom prst="rect">
            <a:avLst/>
          </a:prstGeom>
          <a:noFill/>
        </p:spPr>
        <p:txBody>
          <a:bodyPr wrap="square">
            <a:spAutoFit/>
          </a:bodyPr>
          <a:lstStyle/>
          <a:p>
            <a:r>
              <a:rPr lang="da-DK" sz="4000" b="1" dirty="0">
                <a:solidFill>
                  <a:schemeClr val="bg1"/>
                </a:solidFill>
                <a:latin typeface="Aptos ExtraBold" panose="020B0004020202020204" pitchFamily="34" charset="0"/>
              </a:rPr>
              <a:t>Opkaldsleg</a:t>
            </a:r>
          </a:p>
          <a:p>
            <a:endParaRPr lang="da-DK" sz="4000" b="1" dirty="0">
              <a:solidFill>
                <a:schemeClr val="bg1"/>
              </a:solidFill>
            </a:endParaRPr>
          </a:p>
          <a:p>
            <a:endParaRPr lang="da-DK" sz="4000" b="1" dirty="0">
              <a:solidFill>
                <a:schemeClr val="bg1"/>
              </a:solidFill>
            </a:endParaRPr>
          </a:p>
        </p:txBody>
      </p:sp>
      <p:sp>
        <p:nvSpPr>
          <p:cNvPr id="6" name="Freeform: Shape 32">
            <a:extLst>
              <a:ext uri="{FF2B5EF4-FFF2-40B4-BE49-F238E27FC236}">
                <a16:creationId xmlns:a16="http://schemas.microsoft.com/office/drawing/2014/main" id="{DDD35180-95D8-44F0-D882-778824577C59}"/>
              </a:ext>
            </a:extLst>
          </p:cNvPr>
          <p:cNvSpPr/>
          <p:nvPr/>
        </p:nvSpPr>
        <p:spPr>
          <a:xfrm>
            <a:off x="7389845" y="2392714"/>
            <a:ext cx="1053353" cy="900992"/>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pic>
        <p:nvPicPr>
          <p:cNvPr id="7" name="Udsmidning 2">
            <a:hlinkClick r:id="" action="ppaction://media"/>
            <a:extLst>
              <a:ext uri="{FF2B5EF4-FFF2-40B4-BE49-F238E27FC236}">
                <a16:creationId xmlns:a16="http://schemas.microsoft.com/office/drawing/2014/main" id="{B5012ACC-D7B4-9372-54E5-175B0D2201A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5825" y="3951918"/>
            <a:ext cx="609600" cy="609600"/>
          </a:xfrm>
          <a:prstGeom prst="rect">
            <a:avLst/>
          </a:prstGeom>
        </p:spPr>
      </p:pic>
    </p:spTree>
    <p:extLst>
      <p:ext uri="{BB962C8B-B14F-4D97-AF65-F5344CB8AC3E}">
        <p14:creationId xmlns:p14="http://schemas.microsoft.com/office/powerpoint/2010/main" val="31774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9523" fill="hold"/>
                                        <p:tgtEl>
                                          <p:spTgt spid="7"/>
                                        </p:tgtEl>
                                      </p:cBhvr>
                                    </p:cmd>
                                  </p:childTnLst>
                                </p:cTn>
                              </p:par>
                            </p:childTnLst>
                          </p:cTn>
                        </p:par>
                      </p:childTnLst>
                    </p:cTn>
                  </p:par>
                </p:childTnLst>
              </p:cTn>
              <p:nextCondLst>
                <p:cond evt="onClick" delay="0">
                  <p:tgtEl>
                    <p:spTgt spid="7"/>
                  </p:tgtEl>
                </p:cond>
              </p:nextCondLst>
            </p:seq>
            <p:audio>
              <p:cMediaNode vol="80000">
                <p:cTn id="14" fill="hold" display="0">
                  <p:stCondLst>
                    <p:cond delay="indefinite"/>
                  </p:stCondLst>
                  <p:endCondLst>
                    <p:cond evt="onStopAudio" delay="0">
                      <p:tgtEl>
                        <p:sldTgt/>
                      </p:tgtEl>
                    </p:cond>
                  </p:endCondLst>
                </p:cTn>
                <p:tgtEl>
                  <p:spTgt spid="7"/>
                </p:tgtEl>
              </p:cMediaNode>
            </p:audio>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436108"/>
            <a:ext cx="11168185" cy="501836"/>
          </a:xfrm>
        </p:spPr>
        <p:txBody>
          <a:bodyPr vert="horz" lIns="91440" tIns="45720" rIns="91440" bIns="45720" rtlCol="0" anchor="ctr">
            <a:noAutofit/>
          </a:bodyPr>
          <a:lstStyle/>
          <a:p>
            <a:r>
              <a:rPr lang="en-US" sz="5400" dirty="0">
                <a:solidFill>
                  <a:srgbClr val="262626"/>
                </a:solidFill>
                <a:latin typeface="Aptos ExtraBold" panose="020B0004020202020204" pitchFamily="34" charset="0"/>
              </a:rPr>
              <a:t>CASE: “</a:t>
            </a:r>
            <a:r>
              <a:rPr lang="en-US" sz="5400" dirty="0" err="1">
                <a:solidFill>
                  <a:srgbClr val="262626"/>
                </a:solidFill>
                <a:latin typeface="Aptos ExtraBold" panose="020B0004020202020204" pitchFamily="34" charset="0"/>
              </a:rPr>
              <a:t>Børge</a:t>
            </a:r>
            <a:r>
              <a:rPr lang="en-US" sz="5400" dirty="0">
                <a:solidFill>
                  <a:srgbClr val="262626"/>
                </a:solidFill>
                <a:latin typeface="Aptos ExtraBold" panose="020B0004020202020204" pitchFamily="34" charset="0"/>
              </a:rPr>
              <a:t>” &amp; § 107-tilbuddet</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9" name="Tekstfelt 8">
            <a:extLst>
              <a:ext uri="{FF2B5EF4-FFF2-40B4-BE49-F238E27FC236}">
                <a16:creationId xmlns:a16="http://schemas.microsoft.com/office/drawing/2014/main" id="{2F84EE0F-73F7-32E1-A79A-000CBD6AF14D}"/>
              </a:ext>
            </a:extLst>
          </p:cNvPr>
          <p:cNvSpPr txBox="1"/>
          <p:nvPr/>
        </p:nvSpPr>
        <p:spPr>
          <a:xfrm>
            <a:off x="55179" y="2263965"/>
            <a:ext cx="4571999" cy="4242315"/>
          </a:xfrm>
          <a:prstGeom prst="rect">
            <a:avLst/>
          </a:prstGeom>
          <a:noFill/>
        </p:spPr>
        <p:txBody>
          <a:bodyPr wrap="square">
            <a:spAutoFit/>
          </a:bodyPr>
          <a:lstStyle/>
          <a:p>
            <a:pPr>
              <a:lnSpc>
                <a:spcPct val="107000"/>
              </a:lnSpc>
              <a:spcAft>
                <a:spcPts val="800"/>
              </a:spcAft>
            </a:pPr>
            <a:r>
              <a:rPr lang="da-DK" sz="2800" kern="100" dirty="0" err="1">
                <a:solidFill>
                  <a:schemeClr val="bg1"/>
                </a:solidFill>
                <a:effectLst/>
                <a:latin typeface="Aptos ExtraBold" panose="020B0004020202020204" pitchFamily="34" charset="0"/>
                <a:ea typeface="Calibri" panose="020F0502020204030204" pitchFamily="34" charset="0"/>
                <a:cs typeface="Times New Roman" panose="02020603050405020304" pitchFamily="18" charset="0"/>
              </a:rPr>
              <a:t>Fact</a:t>
            </a:r>
            <a:r>
              <a:rPr lang="da-DK" sz="2800" kern="100" dirty="0">
                <a:solidFill>
                  <a:schemeClr val="bg1"/>
                </a:solidFill>
                <a:effectLst/>
                <a:latin typeface="Aptos ExtraBold" panose="020B0004020202020204" pitchFamily="34" charset="0"/>
                <a:ea typeface="Calibri" panose="020F0502020204030204" pitchFamily="34" charset="0"/>
                <a:cs typeface="Times New Roman" panose="02020603050405020304" pitchFamily="18" charset="0"/>
              </a:rPr>
              <a:t> </a:t>
            </a:r>
            <a:r>
              <a:rPr lang="da-DK" sz="2800" kern="100" dirty="0" err="1">
                <a:solidFill>
                  <a:schemeClr val="bg1"/>
                </a:solidFill>
                <a:effectLst/>
                <a:latin typeface="Aptos ExtraBold" panose="020B0004020202020204" pitchFamily="34" charset="0"/>
                <a:ea typeface="Calibri" panose="020F0502020204030204" pitchFamily="34" charset="0"/>
                <a:cs typeface="Times New Roman" panose="02020603050405020304" pitchFamily="18" charset="0"/>
              </a:rPr>
              <a:t>Sheet</a:t>
            </a:r>
            <a:endParaRPr lang="da-DK" sz="2800" kern="100" dirty="0">
              <a:solidFill>
                <a:schemeClr val="bg1"/>
              </a:solidFill>
              <a:effectLst/>
              <a:latin typeface="Aptos ExtraBold" panose="020B00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da-DK"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47-årig mand der ønsker </a:t>
            </a:r>
            <a:r>
              <a:rPr lang="da-DK"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ophold på § 107-tilbud </a:t>
            </a:r>
          </a:p>
          <a:p>
            <a:pPr marL="285750" indent="-285750">
              <a:lnSpc>
                <a:spcPct val="107000"/>
              </a:lnSpc>
              <a:spcAft>
                <a:spcPts val="800"/>
              </a:spcAft>
              <a:buFont typeface="Arial" panose="020B0604020202020204" pitchFamily="34" charset="0"/>
              <a:buChar char="•"/>
            </a:pPr>
            <a:r>
              <a:rPr lang="da-DK"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Opholder sig på en § 110 </a:t>
            </a:r>
            <a:r>
              <a:rPr lang="da-DK" sz="20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Herbergsplads</a:t>
            </a:r>
            <a:endParaRPr lang="da-DK"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da-DK"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Kendt med angst, PTSD, analfabetisme, tidligere alkoholmisbrug og isolationstendenser.</a:t>
            </a:r>
          </a:p>
          <a:p>
            <a:pPr marL="285750" indent="-285750">
              <a:lnSpc>
                <a:spcPct val="107000"/>
              </a:lnSpc>
              <a:spcAft>
                <a:spcPts val="800"/>
              </a:spcAft>
              <a:buFont typeface="Arial" panose="020B0604020202020204" pitchFamily="34" charset="0"/>
              <a:buChar char="•"/>
            </a:pPr>
            <a:r>
              <a:rPr lang="da-DK"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Blevet smidt ud af 2 tidligere lejligheder, da han grundet PTSD har smadret dem. </a:t>
            </a:r>
          </a:p>
        </p:txBody>
      </p:sp>
      <p:sp>
        <p:nvSpPr>
          <p:cNvPr id="7" name="Shape">
            <a:extLst>
              <a:ext uri="{FF2B5EF4-FFF2-40B4-BE49-F238E27FC236}">
                <a16:creationId xmlns:a16="http://schemas.microsoft.com/office/drawing/2014/main" id="{2F485533-51C6-7E50-7AB3-99C45FDCA48D}"/>
              </a:ext>
            </a:extLst>
          </p:cNvPr>
          <p:cNvSpPr/>
          <p:nvPr/>
        </p:nvSpPr>
        <p:spPr>
          <a:xfrm>
            <a:off x="5281448" y="2340610"/>
            <a:ext cx="6760772" cy="4441815"/>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lgn="ctr">
              <a:lnSpc>
                <a:spcPct val="107000"/>
              </a:lnSpc>
              <a:spcBef>
                <a:spcPts val="960"/>
              </a:spcBef>
              <a:spcAft>
                <a:spcPts val="1200"/>
              </a:spcAft>
            </a:pPr>
            <a:r>
              <a:rPr lang="da-DK" sz="2400" b="1" kern="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  Serviceloven § 107</a:t>
            </a:r>
            <a:endParaRPr lang="da-DK" sz="2400" kern="1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Bef>
                <a:spcPts val="960"/>
              </a:spcBef>
              <a:spcAft>
                <a:spcPts val="1200"/>
              </a:spcAft>
            </a:pPr>
            <a:r>
              <a:rPr lang="da-DK" sz="1400" kern="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Kommunalbestyrelsen kan tilbyde midlertidigt ophold i boformer til personer, som på grund af betydelig nedsat fysisk eller psykisk funktionsevne eller særlige 	sociale problemer har behov for det.</a:t>
            </a:r>
            <a:endParaRPr lang="da-DK"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800"/>
              </a:spcAft>
              <a:buFont typeface="+mj-lt"/>
              <a:buAutoNum type="arabicPeriod" startAt="3"/>
              <a:tabLst>
                <a:tab pos="457200" algn="l"/>
              </a:tabLst>
            </a:pPr>
            <a:r>
              <a:rPr lang="da-DK" sz="1400" i="1" kern="0" dirty="0">
                <a:solidFill>
                  <a:srgbClr val="BB0000"/>
                </a:solidFill>
                <a:effectLst/>
                <a:latin typeface="Georgia" panose="02040502050405020303" pitchFamily="18" charset="0"/>
                <a:ea typeface="Times New Roman" panose="02020603050405020304" pitchFamily="18" charset="0"/>
                <a:cs typeface="Times New Roman" panose="02020603050405020304" pitchFamily="18" charset="0"/>
              </a:rPr>
              <a:t>Stk. 2. </a:t>
            </a:r>
            <a:endParaRPr lang="da-DK" sz="1400" kern="100" dirty="0">
              <a:solidFill>
                <a:srgbClr val="BB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800"/>
              </a:spcAft>
            </a:pPr>
            <a:r>
              <a:rPr lang="da-DK" sz="1400" kern="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Kommunalbestyrelsen skal tilbyde midlertidigt ophold</a:t>
            </a:r>
            <a:endParaRPr lang="da-DK"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ctr">
              <a:lnSpc>
                <a:spcPct val="107000"/>
              </a:lnSpc>
              <a:spcAft>
                <a:spcPts val="960"/>
              </a:spcAft>
              <a:tabLst>
                <a:tab pos="914400" algn="l"/>
              </a:tabLst>
            </a:pPr>
            <a:r>
              <a:rPr lang="da-DK" sz="1400" kern="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1)til personer med betydelig nedsat fysisk eller psykisk funktionsevne, der har behov for omfattende hjælp til almindelige, daglige funktioner eller for pleje, eller som i en periode har behov for særlig behandlingsmæssig støtte, og</a:t>
            </a:r>
            <a:endParaRPr lang="da-DK"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ctr">
              <a:lnSpc>
                <a:spcPct val="107000"/>
              </a:lnSpc>
              <a:spcAft>
                <a:spcPts val="960"/>
              </a:spcAft>
              <a:tabLst>
                <a:tab pos="914400" algn="l"/>
              </a:tabLst>
            </a:pPr>
            <a:r>
              <a:rPr lang="da-DK" sz="1400" kern="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2)til personer med nedsat psykisk funktionsevne eller med særlige sociale problemer, der har behov for pleje eller behandling, og som på grund af disse vanskeligheder ikke kan klare sig uden støtte.</a:t>
            </a:r>
            <a:endParaRPr lang="da-DK"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0851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9" y="1450756"/>
            <a:ext cx="12192000" cy="501836"/>
          </a:xfrm>
        </p:spPr>
        <p:txBody>
          <a:bodyPr vert="horz" lIns="91440" tIns="45720" rIns="91440" bIns="45720" rtlCol="0" anchor="ctr">
            <a:noAutofit/>
          </a:bodyPr>
          <a:lstStyle/>
          <a:p>
            <a:pPr>
              <a:lnSpc>
                <a:spcPct val="107000"/>
              </a:lnSpc>
              <a:spcAft>
                <a:spcPts val="800"/>
              </a:spcAft>
            </a:pPr>
            <a:r>
              <a:rPr lang="da-DK" sz="5400" kern="100" dirty="0">
                <a:effectLst/>
                <a:latin typeface="Aptos ExtraBold" panose="020B0004020202020204" pitchFamily="34" charset="0"/>
                <a:ea typeface="Calibri" panose="020F0502020204030204" pitchFamily="34" charset="0"/>
                <a:cs typeface="Times New Roman" panose="02020603050405020304" pitchFamily="18" charset="0"/>
              </a:rPr>
              <a:t>Udvalgte citater fra støtteskrivelse</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6" name="Tekstfelt 5">
            <a:extLst>
              <a:ext uri="{FF2B5EF4-FFF2-40B4-BE49-F238E27FC236}">
                <a16:creationId xmlns:a16="http://schemas.microsoft.com/office/drawing/2014/main" id="{6F7DB14B-1892-4DAF-BA6B-4D36451CD7AE}"/>
              </a:ext>
            </a:extLst>
          </p:cNvPr>
          <p:cNvSpPr txBox="1"/>
          <p:nvPr/>
        </p:nvSpPr>
        <p:spPr>
          <a:xfrm>
            <a:off x="0" y="2319975"/>
            <a:ext cx="5060731" cy="5262851"/>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da-DK"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Herbergets oplevelse af Børge er, at han fungerer fordi han bor i beskyttede rammer, hvor der hele tiden er pædagoger til at vejlede og guide ham.</a:t>
            </a:r>
          </a:p>
          <a:p>
            <a:pPr marL="285750" indent="-285750">
              <a:lnSpc>
                <a:spcPct val="107000"/>
              </a:lnSpc>
              <a:spcAft>
                <a:spcPts val="800"/>
              </a:spcAft>
              <a:buFont typeface="Arial" panose="020B0604020202020204" pitchFamily="34" charset="0"/>
              <a:buChar char="•"/>
            </a:pPr>
            <a:r>
              <a:rPr lang="da-DK"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Børge lider af PTSD, så når han drikker kan han ikke holde tanker ud og han ødelægger derfor sin lejlighed og alle sine ting. På herberget er der ingen misbrug, det gør at han ikke har trang til alkohol</a:t>
            </a:r>
          </a:p>
          <a:p>
            <a:pPr marL="285750" indent="-285750">
              <a:lnSpc>
                <a:spcPct val="107000"/>
              </a:lnSpc>
              <a:spcAft>
                <a:spcPts val="800"/>
              </a:spcAft>
              <a:buFont typeface="Arial" panose="020B0604020202020204" pitchFamily="34" charset="0"/>
              <a:buChar char="•"/>
            </a:pPr>
            <a:r>
              <a:rPr lang="da-DK"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I</a:t>
            </a:r>
            <a:r>
              <a:rPr lang="da-DK"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tidligere kommunes vurdering af Børge, skrives der at den bedste indsats man kan gøre for Børge er at understøtte rammerne i et botilbud med socialpædagogisk støtte, med henblik på at fastholde det spinkle funktionsniveau og undgå regression. </a:t>
            </a:r>
          </a:p>
          <a:p>
            <a:pPr marL="285750" indent="-285750">
              <a:lnSpc>
                <a:spcPct val="107000"/>
              </a:lnSpc>
              <a:spcAft>
                <a:spcPts val="800"/>
              </a:spcAft>
              <a:buFont typeface="Arial" panose="020B0604020202020204" pitchFamily="34" charset="0"/>
              <a:buChar char="•"/>
            </a:pPr>
            <a:endParaRPr lang="da-DK"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da-DK" sz="2000" kern="100" dirty="0">
              <a:solidFill>
                <a:schemeClr val="bg1"/>
              </a:solidFill>
              <a:effectLst/>
              <a:ea typeface="Calibri" panose="020F0502020204030204" pitchFamily="34" charset="0"/>
              <a:cs typeface="Times New Roman" panose="02020603050405020304" pitchFamily="18" charset="0"/>
            </a:endParaRPr>
          </a:p>
        </p:txBody>
      </p:sp>
      <p:sp>
        <p:nvSpPr>
          <p:cNvPr id="3" name="Tekstfelt 2">
            <a:extLst>
              <a:ext uri="{FF2B5EF4-FFF2-40B4-BE49-F238E27FC236}">
                <a16:creationId xmlns:a16="http://schemas.microsoft.com/office/drawing/2014/main" id="{4D81858D-01A9-2488-2070-9FC40EA62B74}"/>
              </a:ext>
            </a:extLst>
          </p:cNvPr>
          <p:cNvSpPr txBox="1"/>
          <p:nvPr/>
        </p:nvSpPr>
        <p:spPr>
          <a:xfrm>
            <a:off x="5904187" y="2319975"/>
            <a:ext cx="6287804" cy="5212324"/>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da-DK"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Han har flere gange været indlagt på psykiatrisk afd. Og der har været forsøgt behandling for hans PTSD, men ud fra det er man kommet frem til at Børge ikke har de basale fornødne ressourcer til traume psykoterapi. </a:t>
            </a:r>
          </a:p>
          <a:p>
            <a:pPr marL="285750" indent="-285750">
              <a:lnSpc>
                <a:spcPct val="107000"/>
              </a:lnSpc>
              <a:spcAft>
                <a:spcPts val="800"/>
              </a:spcAft>
              <a:buFont typeface="Arial" panose="020B0604020202020204" pitchFamily="34" charset="0"/>
              <a:buChar char="•"/>
            </a:pPr>
            <a:r>
              <a:rPr lang="da-DK" sz="18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Vores vurdering er at Børge ikke kan bo alene. </a:t>
            </a:r>
            <a:r>
              <a:rPr lang="da-DK" i="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Børge</a:t>
            </a:r>
            <a:r>
              <a:rPr lang="da-DK" sz="1800" i="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forstår ikke altid hvad man siger, det resulterer i at han trækker sig og får følelsen af ikke at slå til. </a:t>
            </a:r>
          </a:p>
          <a:p>
            <a:pPr>
              <a:lnSpc>
                <a:spcPct val="107000"/>
              </a:lnSpc>
              <a:spcAft>
                <a:spcPts val="800"/>
              </a:spcAft>
            </a:pPr>
            <a:endParaRPr lang="da-DK"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000" b="1" u="sng"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Spørgsmål til folket:</a:t>
            </a:r>
          </a:p>
          <a:p>
            <a:pPr marL="285750" indent="-285750">
              <a:lnSpc>
                <a:spcPct val="107000"/>
              </a:lnSpc>
              <a:spcAft>
                <a:spcPts val="800"/>
              </a:spcAft>
              <a:buFont typeface="Arial" panose="020B0604020202020204" pitchFamily="34" charset="0"/>
              <a:buChar char="•"/>
            </a:pPr>
            <a:r>
              <a:rPr lang="da-DK"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Hvad tænker I om den her situation? (Sum 2 &amp; 2)</a:t>
            </a:r>
          </a:p>
          <a:p>
            <a:pPr marL="285750" indent="-285750">
              <a:lnSpc>
                <a:spcPct val="107000"/>
              </a:lnSpc>
              <a:spcAft>
                <a:spcPts val="800"/>
              </a:spcAft>
              <a:buFont typeface="Arial" panose="020B0604020202020204" pitchFamily="34" charset="0"/>
              <a:buChar char="•"/>
            </a:pPr>
            <a:r>
              <a:rPr lang="da-DK"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Hvordan står Børge ift. </a:t>
            </a:r>
            <a:r>
              <a:rPr lang="da-DK"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n</a:t>
            </a:r>
            <a:r>
              <a:rPr lang="da-DK"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 lovgivning?</a:t>
            </a:r>
          </a:p>
          <a:p>
            <a:pPr marL="285750" indent="-285750">
              <a:lnSpc>
                <a:spcPct val="107000"/>
              </a:lnSpc>
              <a:spcAft>
                <a:spcPts val="800"/>
              </a:spcAft>
              <a:buFont typeface="Arial" panose="020B0604020202020204" pitchFamily="34" charset="0"/>
              <a:buChar char="•"/>
            </a:pPr>
            <a:r>
              <a:rPr lang="da-DK"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Hvad ville i råde Børge til?</a:t>
            </a:r>
            <a:endParaRPr lang="da-DK"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da-DK"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da-DK" sz="20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364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436108"/>
            <a:ext cx="12192000" cy="501836"/>
          </a:xfrm>
        </p:spPr>
        <p:txBody>
          <a:bodyPr vert="horz" lIns="91440" tIns="45720" rIns="91440" bIns="45720" rtlCol="0" anchor="ctr">
            <a:noAutofit/>
          </a:bodyPr>
          <a:lstStyle/>
          <a:p>
            <a:pPr algn="ctr"/>
            <a:r>
              <a:rPr lang="en-US" sz="5400" kern="1200" dirty="0">
                <a:solidFill>
                  <a:srgbClr val="262626"/>
                </a:solidFill>
                <a:latin typeface="Aptos ExtraBold" panose="020B0004020202020204" pitchFamily="34" charset="0"/>
              </a:rPr>
              <a:t>TAK</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9" name="Tekstfelt 8">
            <a:extLst>
              <a:ext uri="{FF2B5EF4-FFF2-40B4-BE49-F238E27FC236}">
                <a16:creationId xmlns:a16="http://schemas.microsoft.com/office/drawing/2014/main" id="{2F84EE0F-73F7-32E1-A79A-000CBD6AF14D}"/>
              </a:ext>
            </a:extLst>
          </p:cNvPr>
          <p:cNvSpPr txBox="1"/>
          <p:nvPr/>
        </p:nvSpPr>
        <p:spPr>
          <a:xfrm>
            <a:off x="54708" y="2485880"/>
            <a:ext cx="12137282" cy="2585323"/>
          </a:xfrm>
          <a:prstGeom prst="rect">
            <a:avLst/>
          </a:prstGeom>
          <a:noFill/>
        </p:spPr>
        <p:txBody>
          <a:bodyPr wrap="square">
            <a:spAutoFit/>
          </a:bodyPr>
          <a:lstStyle/>
          <a:p>
            <a:pPr algn="ctr"/>
            <a:r>
              <a:rPr lang="da-DK" sz="5400" b="1" dirty="0">
                <a:solidFill>
                  <a:schemeClr val="bg1"/>
                </a:solidFill>
                <a:latin typeface="Aptos Black" panose="020F0502020204030204" pitchFamily="34" charset="0"/>
              </a:rPr>
              <a:t>FOR I DAG!</a:t>
            </a:r>
          </a:p>
          <a:p>
            <a:pPr algn="ctr"/>
            <a:endParaRPr lang="da-DK" sz="5400" b="1" dirty="0">
              <a:solidFill>
                <a:schemeClr val="bg1"/>
              </a:solidFill>
              <a:latin typeface="Aptos Black" panose="020F0502020204030204" pitchFamily="34" charset="0"/>
            </a:endParaRPr>
          </a:p>
          <a:p>
            <a:pPr algn="ctr"/>
            <a:r>
              <a:rPr lang="da-DK" sz="5400" b="1" dirty="0">
                <a:solidFill>
                  <a:schemeClr val="bg1"/>
                </a:solidFill>
                <a:latin typeface="Aptos Black" panose="020F0502020204030204" pitchFamily="34" charset="0"/>
              </a:rPr>
              <a:t>Vi ses kl. 18:00 til aftensmad og hygge.</a:t>
            </a:r>
          </a:p>
        </p:txBody>
      </p:sp>
    </p:spTree>
    <p:extLst>
      <p:ext uri="{BB962C8B-B14F-4D97-AF65-F5344CB8AC3E}">
        <p14:creationId xmlns:p14="http://schemas.microsoft.com/office/powerpoint/2010/main" val="1597551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397518"/>
            <a:ext cx="9889797" cy="501836"/>
          </a:xfrm>
        </p:spPr>
        <p:txBody>
          <a:bodyPr vert="horz" lIns="91440" tIns="45720" rIns="91440" bIns="45720" rtlCol="0" anchor="ctr">
            <a:noAutofit/>
          </a:bodyPr>
          <a:lstStyle/>
          <a:p>
            <a:r>
              <a:rPr lang="en-US" sz="5400" kern="1200" dirty="0">
                <a:solidFill>
                  <a:srgbClr val="262626"/>
                </a:solidFill>
                <a:latin typeface="Aptos ExtraBold" panose="020B0004020202020204" pitchFamily="34" charset="0"/>
              </a:rPr>
              <a:t>Program 20/9</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8" name="Tekstfelt 7">
            <a:extLst>
              <a:ext uri="{FF2B5EF4-FFF2-40B4-BE49-F238E27FC236}">
                <a16:creationId xmlns:a16="http://schemas.microsoft.com/office/drawing/2014/main" id="{7F38BD61-FAB1-1BC1-D2C8-65806AAB66BE}"/>
              </a:ext>
            </a:extLst>
          </p:cNvPr>
          <p:cNvSpPr txBox="1"/>
          <p:nvPr/>
        </p:nvSpPr>
        <p:spPr>
          <a:xfrm>
            <a:off x="0" y="2347380"/>
            <a:ext cx="12192000" cy="4801314"/>
          </a:xfrm>
          <a:prstGeom prst="rect">
            <a:avLst/>
          </a:prstGeom>
          <a:noFill/>
        </p:spPr>
        <p:txBody>
          <a:bodyPr wrap="square" rtlCol="0">
            <a:spAutoFit/>
          </a:bodyPr>
          <a:lstStyle/>
          <a:p>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11:00</a:t>
            </a:r>
            <a:r>
              <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Velkomst ved Martin Rasmussen, Emma Sterlie, Nancy Pelle og Tobias Kjærside</a:t>
            </a:r>
          </a:p>
          <a:p>
            <a:endPar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11:30</a:t>
            </a:r>
            <a:r>
              <a:rPr lang="da-DK" sz="17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Hvad er en bisidder? v. Martin</a:t>
            </a:r>
          </a:p>
          <a:p>
            <a:endPar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12:00 												      Frokost</a:t>
            </a:r>
          </a:p>
          <a:p>
            <a:endPar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13:00 										    </a:t>
            </a:r>
            <a:r>
              <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Iben fra </a:t>
            </a:r>
            <a:r>
              <a:rPr lang="da-DK" sz="1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Trancit</a:t>
            </a:r>
            <a:r>
              <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a:t>
            </a:r>
            <a:r>
              <a:rPr lang="da-DK" sz="17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Housing</a:t>
            </a:r>
            <a:r>
              <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First</a:t>
            </a:r>
          </a:p>
          <a:p>
            <a:endParaRPr lang="da-DK" sz="17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14:00 												          Pause</a:t>
            </a:r>
          </a:p>
          <a:p>
            <a:endPar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14:15 								            </a:t>
            </a:r>
            <a:r>
              <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Introduktion til relevant jura v. </a:t>
            </a:r>
            <a:r>
              <a:rPr lang="da-DK" sz="1700" dirty="0">
                <a:solidFill>
                  <a:schemeClr val="bg1"/>
                </a:solidFill>
                <a:latin typeface="Calibri" panose="020F0502020204030204" pitchFamily="34" charset="0"/>
                <a:ea typeface="Calibri" panose="020F0502020204030204" pitchFamily="34" charset="0"/>
                <a:cs typeface="Times New Roman" panose="02020603050405020304" pitchFamily="18" charset="0"/>
              </a:rPr>
              <a:t>Emma &amp; Martin</a:t>
            </a:r>
          </a:p>
          <a:p>
            <a:endPar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17:00 </a:t>
            </a:r>
            <a:r>
              <a:rPr lang="da-DK" sz="17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Fritid</a:t>
            </a:r>
          </a:p>
          <a:p>
            <a:endPar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18:00 											                    </a:t>
            </a:r>
            <a:r>
              <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Aftensmad</a:t>
            </a:r>
          </a:p>
          <a:p>
            <a:endParaRPr lang="da-DK" sz="17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19:00 								          </a:t>
            </a:r>
            <a:r>
              <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Aftenhygge med Quizmaster Kjærside og snacks</a:t>
            </a:r>
            <a:br>
              <a:rPr lang="da-DK" sz="17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da-DK" sz="1700" dirty="0"/>
          </a:p>
        </p:txBody>
      </p:sp>
    </p:spTree>
    <p:extLst>
      <p:ext uri="{BB962C8B-B14F-4D97-AF65-F5344CB8AC3E}">
        <p14:creationId xmlns:p14="http://schemas.microsoft.com/office/powerpoint/2010/main" val="2188643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436108"/>
            <a:ext cx="12192000" cy="501836"/>
          </a:xfrm>
        </p:spPr>
        <p:txBody>
          <a:bodyPr vert="horz" lIns="91440" tIns="45720" rIns="91440" bIns="45720" rtlCol="0" anchor="ctr">
            <a:noAutofit/>
          </a:bodyPr>
          <a:lstStyle/>
          <a:p>
            <a:pPr algn="ctr"/>
            <a:r>
              <a:rPr lang="en-US" sz="5400" kern="1200" dirty="0">
                <a:solidFill>
                  <a:srgbClr val="262626"/>
                </a:solidFill>
                <a:latin typeface="Aptos ExtraBold" panose="020B0004020202020204" pitchFamily="34" charset="0"/>
              </a:rPr>
              <a:t>GODMORGEN!</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ekstfelt 2">
            <a:extLst>
              <a:ext uri="{FF2B5EF4-FFF2-40B4-BE49-F238E27FC236}">
                <a16:creationId xmlns:a16="http://schemas.microsoft.com/office/drawing/2014/main" id="{C813A91F-4414-96B4-1FF3-3CEB8BA4B0D5}"/>
              </a:ext>
            </a:extLst>
          </p:cNvPr>
          <p:cNvSpPr txBox="1"/>
          <p:nvPr/>
        </p:nvSpPr>
        <p:spPr>
          <a:xfrm>
            <a:off x="9" y="2514804"/>
            <a:ext cx="12191991" cy="4093428"/>
          </a:xfrm>
          <a:prstGeom prst="rect">
            <a:avLst/>
          </a:prstGeom>
          <a:noFill/>
        </p:spPr>
        <p:txBody>
          <a:bodyPr wrap="square" rtlCol="0">
            <a:spAutoFit/>
          </a:bodyPr>
          <a:lstStyle/>
          <a:p>
            <a:r>
              <a:rPr lang="da-DK" sz="2000" dirty="0">
                <a:solidFill>
                  <a:schemeClr val="bg1"/>
                </a:solidFill>
              </a:rPr>
              <a:t>09:00 								                             Godmorgen og opsummering</a:t>
            </a:r>
          </a:p>
          <a:p>
            <a:endParaRPr lang="da-DK" sz="2000" dirty="0">
              <a:solidFill>
                <a:schemeClr val="bg1"/>
              </a:solidFill>
            </a:endParaRPr>
          </a:p>
          <a:p>
            <a:r>
              <a:rPr lang="da-DK" sz="2000" dirty="0">
                <a:solidFill>
                  <a:schemeClr val="bg1"/>
                </a:solidFill>
              </a:rPr>
              <a:t>09:15                                                                                                                                                                     Stenbroens Jurister</a:t>
            </a:r>
          </a:p>
          <a:p>
            <a:endParaRPr lang="da-DK" sz="2000" dirty="0">
              <a:solidFill>
                <a:schemeClr val="bg1"/>
              </a:solidFill>
            </a:endParaRPr>
          </a:p>
          <a:p>
            <a:r>
              <a:rPr lang="da-DK" sz="2000" dirty="0">
                <a:solidFill>
                  <a:schemeClr val="bg1"/>
                </a:solidFill>
              </a:rPr>
              <a:t>11:00                                                                                                                                                                Relevant Jura (fortsat)</a:t>
            </a:r>
          </a:p>
          <a:p>
            <a:endParaRPr lang="da-DK" sz="2000" dirty="0">
              <a:solidFill>
                <a:schemeClr val="bg1"/>
              </a:solidFill>
            </a:endParaRPr>
          </a:p>
          <a:p>
            <a:r>
              <a:rPr lang="da-DK" sz="2000" dirty="0">
                <a:solidFill>
                  <a:schemeClr val="bg1"/>
                </a:solidFill>
              </a:rPr>
              <a:t>12:00                                                                                                                                                                                          Frokost</a:t>
            </a:r>
          </a:p>
          <a:p>
            <a:endParaRPr lang="da-DK" sz="2000" dirty="0">
              <a:solidFill>
                <a:schemeClr val="bg1"/>
              </a:solidFill>
            </a:endParaRPr>
          </a:p>
          <a:p>
            <a:r>
              <a:rPr lang="da-DK" sz="2000" dirty="0">
                <a:solidFill>
                  <a:schemeClr val="bg1"/>
                </a:solidFill>
              </a:rPr>
              <a:t>13:00                                                                                                                       </a:t>
            </a:r>
            <a:r>
              <a:rPr lang="da-DK" sz="2000" dirty="0" err="1">
                <a:solidFill>
                  <a:schemeClr val="bg1"/>
                </a:solidFill>
              </a:rPr>
              <a:t>SANDs</a:t>
            </a:r>
            <a:r>
              <a:rPr lang="da-DK" sz="2000" dirty="0">
                <a:solidFill>
                  <a:schemeClr val="bg1"/>
                </a:solidFill>
              </a:rPr>
              <a:t>-bisidderkorps (hvordan og hvorledes)</a:t>
            </a:r>
          </a:p>
          <a:p>
            <a:endParaRPr lang="da-DK" sz="2000" dirty="0">
              <a:solidFill>
                <a:schemeClr val="bg1"/>
              </a:solidFill>
            </a:endParaRPr>
          </a:p>
          <a:p>
            <a:r>
              <a:rPr lang="da-DK" sz="2000" dirty="0">
                <a:solidFill>
                  <a:schemeClr val="bg1"/>
                </a:solidFill>
              </a:rPr>
              <a:t>14:30                                                                                                                                                                                     Afrunding</a:t>
            </a:r>
          </a:p>
          <a:p>
            <a:endParaRPr lang="da-DK" sz="2000" dirty="0">
              <a:solidFill>
                <a:schemeClr val="bg1"/>
              </a:solidFill>
            </a:endParaRPr>
          </a:p>
          <a:p>
            <a:r>
              <a:rPr lang="da-DK" sz="2000" dirty="0">
                <a:solidFill>
                  <a:schemeClr val="bg1"/>
                </a:solidFill>
              </a:rPr>
              <a:t>15:00                                                                                                                                                                    Tak for denne gang!</a:t>
            </a:r>
          </a:p>
        </p:txBody>
      </p:sp>
    </p:spTree>
    <p:extLst>
      <p:ext uri="{BB962C8B-B14F-4D97-AF65-F5344CB8AC3E}">
        <p14:creationId xmlns:p14="http://schemas.microsoft.com/office/powerpoint/2010/main" val="652845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pic>
        <p:nvPicPr>
          <p:cNvPr id="8" name="Billede 7" descr="Et billede, der indeholder Font/skrifttype, skærmbillede, Grafik, logo&#10;&#10;Automatisk genereret beskrivelse">
            <a:extLst>
              <a:ext uri="{FF2B5EF4-FFF2-40B4-BE49-F238E27FC236}">
                <a16:creationId xmlns:a16="http://schemas.microsoft.com/office/drawing/2014/main" id="{D99C0969-868E-3D99-0F76-A9CEEE519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2700" y="-465363"/>
            <a:ext cx="7086600" cy="3395175"/>
          </a:xfrm>
          <a:prstGeom prst="rect">
            <a:avLst/>
          </a:prstGeom>
        </p:spPr>
      </p:pic>
      <p:sp>
        <p:nvSpPr>
          <p:cNvPr id="11" name="Tekstfelt 10">
            <a:extLst>
              <a:ext uri="{FF2B5EF4-FFF2-40B4-BE49-F238E27FC236}">
                <a16:creationId xmlns:a16="http://schemas.microsoft.com/office/drawing/2014/main" id="{D120880E-C3B2-6583-6A14-B1499E92193C}"/>
              </a:ext>
            </a:extLst>
          </p:cNvPr>
          <p:cNvSpPr txBox="1"/>
          <p:nvPr/>
        </p:nvSpPr>
        <p:spPr>
          <a:xfrm>
            <a:off x="0" y="3015734"/>
            <a:ext cx="12191990" cy="646331"/>
          </a:xfrm>
          <a:prstGeom prst="rect">
            <a:avLst/>
          </a:prstGeom>
          <a:noFill/>
        </p:spPr>
        <p:txBody>
          <a:bodyPr wrap="square">
            <a:spAutoFit/>
          </a:bodyPr>
          <a:lstStyle/>
          <a:p>
            <a:pPr algn="ctr"/>
            <a:r>
              <a:rPr lang="da-DK" sz="3600" dirty="0">
                <a:solidFill>
                  <a:schemeClr val="bg1"/>
                </a:solidFill>
                <a:latin typeface="Aptos ExtraBold" panose="020B0004020202020204" pitchFamily="34" charset="0"/>
                <a:ea typeface="Calibri" panose="020F0502020204030204" pitchFamily="34" charset="0"/>
                <a:cs typeface="Times New Roman" panose="02020603050405020304" pitchFamily="18" charset="0"/>
              </a:rPr>
              <a:t>v. Caroline, Sina &amp; Tobias</a:t>
            </a:r>
            <a:endParaRPr lang="da-DK" sz="3600" dirty="0">
              <a:latin typeface="Aptos ExtraBold" panose="020B0004020202020204" pitchFamily="34" charset="0"/>
            </a:endParaRPr>
          </a:p>
        </p:txBody>
      </p:sp>
    </p:spTree>
    <p:extLst>
      <p:ext uri="{BB962C8B-B14F-4D97-AF65-F5344CB8AC3E}">
        <p14:creationId xmlns:p14="http://schemas.microsoft.com/office/powerpoint/2010/main" val="1632948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1" y="1680474"/>
            <a:ext cx="12192000" cy="501836"/>
          </a:xfrm>
        </p:spPr>
        <p:txBody>
          <a:bodyPr vert="horz" lIns="91440" tIns="45720" rIns="91440" bIns="45720" rtlCol="0" anchor="ctr">
            <a:noAutofit/>
          </a:bodyPr>
          <a:lstStyle/>
          <a:p>
            <a:r>
              <a:rPr lang="en-US" sz="5400" kern="1200" dirty="0">
                <a:solidFill>
                  <a:srgbClr val="262626"/>
                </a:solidFill>
                <a:latin typeface="Aptos ExtraBold" panose="020B0004020202020204" pitchFamily="34" charset="0"/>
              </a:rPr>
              <a:t>Relevant Jura - </a:t>
            </a:r>
            <a:r>
              <a:rPr lang="en-US" sz="5400" kern="1200" dirty="0" err="1">
                <a:solidFill>
                  <a:srgbClr val="262626"/>
                </a:solidFill>
                <a:latin typeface="Aptos ExtraBold" panose="020B0004020202020204" pitchFamily="34" charset="0"/>
              </a:rPr>
              <a:t>Fortsat</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6" name="Tekstfelt 5">
            <a:extLst>
              <a:ext uri="{FF2B5EF4-FFF2-40B4-BE49-F238E27FC236}">
                <a16:creationId xmlns:a16="http://schemas.microsoft.com/office/drawing/2014/main" id="{1EEFDB5D-9A20-80E5-87D0-264C0D411327}"/>
              </a:ext>
            </a:extLst>
          </p:cNvPr>
          <p:cNvSpPr txBox="1"/>
          <p:nvPr/>
        </p:nvSpPr>
        <p:spPr>
          <a:xfrm>
            <a:off x="122548" y="3423200"/>
            <a:ext cx="3754554" cy="1754326"/>
          </a:xfrm>
          <a:prstGeom prst="rect">
            <a:avLst/>
          </a:prstGeom>
          <a:noFill/>
        </p:spPr>
        <p:txBody>
          <a:bodyPr wrap="none" rtlCol="0">
            <a:spAutoFit/>
          </a:bodyPr>
          <a:lstStyle/>
          <a:p>
            <a:pPr marL="571500" indent="-571500">
              <a:buFont typeface="Arial" panose="020B0604020202020204" pitchFamily="34" charset="0"/>
              <a:buChar char="•"/>
            </a:pPr>
            <a:r>
              <a:rPr lang="da-DK" sz="3600" dirty="0">
                <a:solidFill>
                  <a:schemeClr val="bg1"/>
                </a:solidFill>
                <a:latin typeface="Aptos ExtraBold" panose="020B0004020202020204" pitchFamily="34" charset="0"/>
              </a:rPr>
              <a:t>Klager</a:t>
            </a:r>
          </a:p>
          <a:p>
            <a:endParaRPr lang="da-DK" sz="3600" dirty="0">
              <a:solidFill>
                <a:schemeClr val="bg1"/>
              </a:solidFill>
              <a:latin typeface="Aptos ExtraBold" panose="020B0004020202020204" pitchFamily="34" charset="0"/>
            </a:endParaRPr>
          </a:p>
          <a:p>
            <a:pPr marL="571500" indent="-571500">
              <a:buFont typeface="Arial" panose="020B0604020202020204" pitchFamily="34" charset="0"/>
              <a:buChar char="•"/>
            </a:pPr>
            <a:r>
              <a:rPr lang="da-DK" sz="3600" dirty="0">
                <a:solidFill>
                  <a:schemeClr val="bg1"/>
                </a:solidFill>
                <a:latin typeface="Aptos ExtraBold" panose="020B0004020202020204" pitchFamily="34" charset="0"/>
              </a:rPr>
              <a:t>Sanktionering</a:t>
            </a:r>
          </a:p>
        </p:txBody>
      </p:sp>
    </p:spTree>
    <p:extLst>
      <p:ext uri="{BB962C8B-B14F-4D97-AF65-F5344CB8AC3E}">
        <p14:creationId xmlns:p14="http://schemas.microsoft.com/office/powerpoint/2010/main" val="3575136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1" y="1680474"/>
            <a:ext cx="12192000" cy="501836"/>
          </a:xfrm>
        </p:spPr>
        <p:txBody>
          <a:bodyPr vert="horz" lIns="91440" tIns="45720" rIns="91440" bIns="45720" rtlCol="0" anchor="ctr">
            <a:noAutofit/>
          </a:bodyPr>
          <a:lstStyle/>
          <a:p>
            <a:r>
              <a:rPr lang="en-US" sz="5400" kern="1200" dirty="0" err="1">
                <a:solidFill>
                  <a:srgbClr val="262626"/>
                </a:solidFill>
                <a:latin typeface="Aptos ExtraBold" panose="020B0004020202020204" pitchFamily="34" charset="0"/>
              </a:rPr>
              <a:t>Klagevejledning</a:t>
            </a:r>
            <a:endParaRPr lang="en-US" sz="5400" kern="1200" dirty="0">
              <a:solidFill>
                <a:srgbClr val="262626"/>
              </a:solidFill>
              <a:latin typeface="Aptos ExtraBold" panose="020B0004020202020204" pitchFamily="34" charset="0"/>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ekstfelt 2">
            <a:extLst>
              <a:ext uri="{FF2B5EF4-FFF2-40B4-BE49-F238E27FC236}">
                <a16:creationId xmlns:a16="http://schemas.microsoft.com/office/drawing/2014/main" id="{06632806-1F00-2EAA-F82C-A8DB35545702}"/>
              </a:ext>
            </a:extLst>
          </p:cNvPr>
          <p:cNvSpPr txBox="1"/>
          <p:nvPr/>
        </p:nvSpPr>
        <p:spPr>
          <a:xfrm>
            <a:off x="176731" y="2957533"/>
            <a:ext cx="7630037" cy="3385542"/>
          </a:xfrm>
          <a:prstGeom prst="rect">
            <a:avLst/>
          </a:prstGeom>
          <a:noFill/>
        </p:spPr>
        <p:txBody>
          <a:bodyPr wrap="none" rtlCol="0">
            <a:spAutoFit/>
          </a:bodyPr>
          <a:lstStyle/>
          <a:p>
            <a:pPr marL="285750" indent="-285750">
              <a:buFont typeface="Arial" panose="020B0604020202020204" pitchFamily="34" charset="0"/>
              <a:buChar char="•"/>
            </a:pPr>
            <a:r>
              <a:rPr lang="da-DK" sz="2800" dirty="0">
                <a:solidFill>
                  <a:schemeClr val="bg1"/>
                </a:solidFill>
              </a:rPr>
              <a:t>Læs begrundelsen for afgørelsen grundigt.</a:t>
            </a:r>
          </a:p>
          <a:p>
            <a:endParaRPr lang="da-DK" sz="2800" dirty="0">
              <a:solidFill>
                <a:schemeClr val="bg1"/>
              </a:solidFill>
            </a:endParaRPr>
          </a:p>
          <a:p>
            <a:pPr marL="285750" indent="-285750">
              <a:buFont typeface="Arial" panose="020B0604020202020204" pitchFamily="34" charset="0"/>
              <a:buChar char="•"/>
            </a:pPr>
            <a:r>
              <a:rPr lang="da-DK" sz="2800" dirty="0">
                <a:solidFill>
                  <a:schemeClr val="bg1"/>
                </a:solidFill>
              </a:rPr>
              <a:t>Der kan klages over </a:t>
            </a:r>
            <a:r>
              <a:rPr lang="da-DK" sz="2800" b="1" i="1" dirty="0">
                <a:solidFill>
                  <a:schemeClr val="bg1"/>
                </a:solidFill>
              </a:rPr>
              <a:t>alle</a:t>
            </a:r>
            <a:r>
              <a:rPr lang="da-DK" sz="2800" dirty="0">
                <a:solidFill>
                  <a:schemeClr val="bg1"/>
                </a:solidFill>
              </a:rPr>
              <a:t> afgørelser. </a:t>
            </a:r>
          </a:p>
          <a:p>
            <a:endParaRPr lang="da-DK" sz="2800" dirty="0">
              <a:solidFill>
                <a:schemeClr val="bg1"/>
              </a:solidFill>
            </a:endParaRPr>
          </a:p>
          <a:p>
            <a:pPr marL="285750" indent="-285750">
              <a:buFont typeface="Arial" panose="020B0604020202020204" pitchFamily="34" charset="0"/>
              <a:buChar char="•"/>
            </a:pPr>
            <a:r>
              <a:rPr lang="da-DK" sz="2800" dirty="0">
                <a:solidFill>
                  <a:schemeClr val="bg1"/>
                </a:solidFill>
              </a:rPr>
              <a:t>Det kan gøres mundtligt OG skriftligt.</a:t>
            </a:r>
          </a:p>
          <a:p>
            <a:pPr marL="285750" indent="-285750">
              <a:buFont typeface="Arial" panose="020B0604020202020204" pitchFamily="34" charset="0"/>
              <a:buChar char="•"/>
            </a:pPr>
            <a:endParaRPr lang="da-DK" sz="2800" dirty="0">
              <a:solidFill>
                <a:schemeClr val="bg1"/>
              </a:solidFill>
            </a:endParaRPr>
          </a:p>
          <a:p>
            <a:pPr marL="285750" indent="-285750">
              <a:buFont typeface="Arial" panose="020B0604020202020204" pitchFamily="34" charset="0"/>
              <a:buChar char="•"/>
            </a:pPr>
            <a:r>
              <a:rPr lang="da-DK" sz="2800" b="1" dirty="0">
                <a:solidFill>
                  <a:schemeClr val="bg1"/>
                </a:solidFill>
                <a:latin typeface="Aptos ExtraBold" panose="020B0004020202020204" pitchFamily="34" charset="0"/>
              </a:rPr>
              <a:t>HUSK</a:t>
            </a:r>
            <a:r>
              <a:rPr lang="da-DK" sz="2800" dirty="0">
                <a:solidFill>
                  <a:schemeClr val="bg1"/>
                </a:solidFill>
              </a:rPr>
              <a:t> – Klagefristen er i de fleste tilfælde 4 uger.</a:t>
            </a:r>
          </a:p>
          <a:p>
            <a:endParaRPr lang="da-DK" dirty="0">
              <a:solidFill>
                <a:schemeClr val="bg1"/>
              </a:solidFill>
            </a:endParaRPr>
          </a:p>
        </p:txBody>
      </p:sp>
      <p:sp>
        <p:nvSpPr>
          <p:cNvPr id="6" name="Shape">
            <a:extLst>
              <a:ext uri="{FF2B5EF4-FFF2-40B4-BE49-F238E27FC236}">
                <a16:creationId xmlns:a16="http://schemas.microsoft.com/office/drawing/2014/main" id="{A48465B0-27E2-EE8C-A777-D4070397C76D}"/>
              </a:ext>
            </a:extLst>
          </p:cNvPr>
          <p:cNvSpPr/>
          <p:nvPr/>
        </p:nvSpPr>
        <p:spPr>
          <a:xfrm>
            <a:off x="8101119" y="2822083"/>
            <a:ext cx="3605416" cy="3478869"/>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lgn="ctr"/>
            <a:endParaRPr lang="da-DK" sz="2000" b="1" dirty="0">
              <a:solidFill>
                <a:srgbClr val="262626"/>
              </a:solidFill>
            </a:endParaRPr>
          </a:p>
          <a:p>
            <a:pPr algn="ctr"/>
            <a:endParaRPr lang="da-DK" sz="2000" b="1" dirty="0">
              <a:solidFill>
                <a:srgbClr val="262626"/>
              </a:solidFill>
            </a:endParaRPr>
          </a:p>
        </p:txBody>
      </p:sp>
      <p:sp>
        <p:nvSpPr>
          <p:cNvPr id="7" name="Tekstfelt 6">
            <a:extLst>
              <a:ext uri="{FF2B5EF4-FFF2-40B4-BE49-F238E27FC236}">
                <a16:creationId xmlns:a16="http://schemas.microsoft.com/office/drawing/2014/main" id="{6FCAEC38-C66B-DBDB-8F9A-3F2CA4C40DBA}"/>
              </a:ext>
            </a:extLst>
          </p:cNvPr>
          <p:cNvSpPr txBox="1"/>
          <p:nvPr/>
        </p:nvSpPr>
        <p:spPr>
          <a:xfrm>
            <a:off x="8101119" y="2985462"/>
            <a:ext cx="3573883" cy="738664"/>
          </a:xfrm>
          <a:prstGeom prst="rect">
            <a:avLst/>
          </a:prstGeom>
          <a:noFill/>
        </p:spPr>
        <p:txBody>
          <a:bodyPr wrap="square" rtlCol="0">
            <a:spAutoFit/>
          </a:bodyPr>
          <a:lstStyle/>
          <a:p>
            <a:pPr algn="ctr"/>
            <a:r>
              <a:rPr lang="da-DK" sz="24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4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2400" b="1" dirty="0">
                <a:effectLst>
                  <a:outerShdw blurRad="38100" dist="38100" dir="2700000" algn="tl">
                    <a:srgbClr val="000000">
                      <a:alpha val="43137"/>
                    </a:srgbClr>
                  </a:outerShdw>
                </a:effectLst>
                <a:latin typeface="Aptos ExtraBold" panose="020B0004020202020204" pitchFamily="34" charset="0"/>
              </a:rPr>
              <a:t>SIGER</a:t>
            </a:r>
            <a:endParaRPr lang="da-DK" sz="2400" b="1" dirty="0">
              <a:solidFill>
                <a:srgbClr val="262626"/>
              </a:solidFill>
            </a:endParaRPr>
          </a:p>
          <a:p>
            <a:pPr algn="ctr"/>
            <a:endParaRPr lang="da-DK" dirty="0"/>
          </a:p>
        </p:txBody>
      </p:sp>
      <p:sp>
        <p:nvSpPr>
          <p:cNvPr id="8" name="Freeform: Shape 32">
            <a:extLst>
              <a:ext uri="{FF2B5EF4-FFF2-40B4-BE49-F238E27FC236}">
                <a16:creationId xmlns:a16="http://schemas.microsoft.com/office/drawing/2014/main" id="{6183C3F4-20DB-CEB7-1A15-C8A312125464}"/>
              </a:ext>
            </a:extLst>
          </p:cNvPr>
          <p:cNvSpPr/>
          <p:nvPr/>
        </p:nvSpPr>
        <p:spPr>
          <a:xfrm>
            <a:off x="8101119" y="2821011"/>
            <a:ext cx="1218636" cy="1129132"/>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
        <p:nvSpPr>
          <p:cNvPr id="9" name="Tekstfelt 8">
            <a:extLst>
              <a:ext uri="{FF2B5EF4-FFF2-40B4-BE49-F238E27FC236}">
                <a16:creationId xmlns:a16="http://schemas.microsoft.com/office/drawing/2014/main" id="{D6A8DFD5-3F9C-2E3A-739D-F3D448198772}"/>
              </a:ext>
            </a:extLst>
          </p:cNvPr>
          <p:cNvSpPr txBox="1"/>
          <p:nvPr/>
        </p:nvSpPr>
        <p:spPr>
          <a:xfrm>
            <a:off x="8483464" y="3428999"/>
            <a:ext cx="3085107" cy="2862322"/>
          </a:xfrm>
          <a:prstGeom prst="rect">
            <a:avLst/>
          </a:prstGeom>
          <a:noFill/>
        </p:spPr>
        <p:txBody>
          <a:bodyPr wrap="square" rtlCol="0">
            <a:spAutoFit/>
          </a:bodyPr>
          <a:lstStyle/>
          <a:p>
            <a:r>
              <a:rPr lang="da-DK" dirty="0"/>
              <a:t>Selvom alle klager kan indgives mundtligt og skriftligt, er det vores anbefaling at man altid gør det på skrift. </a:t>
            </a:r>
          </a:p>
          <a:p>
            <a:endParaRPr lang="da-DK" dirty="0"/>
          </a:p>
          <a:p>
            <a:r>
              <a:rPr lang="da-DK" dirty="0"/>
              <a:t>Det giver mere sikkerhed for den enkelte, og gør det nemmere for os når vi skal dokumentere det til senere brug for at hjælpe jer.</a:t>
            </a:r>
          </a:p>
        </p:txBody>
      </p:sp>
    </p:spTree>
    <p:extLst>
      <p:ext uri="{BB962C8B-B14F-4D97-AF65-F5344CB8AC3E}">
        <p14:creationId xmlns:p14="http://schemas.microsoft.com/office/powerpoint/2010/main" val="4291528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1" y="1680474"/>
            <a:ext cx="12192000" cy="501836"/>
          </a:xfrm>
        </p:spPr>
        <p:txBody>
          <a:bodyPr vert="horz" lIns="91440" tIns="45720" rIns="91440" bIns="45720" rtlCol="0" anchor="ctr">
            <a:noAutofit/>
          </a:bodyPr>
          <a:lstStyle/>
          <a:p>
            <a:r>
              <a:rPr lang="en-US" sz="5400" kern="1200" dirty="0">
                <a:solidFill>
                  <a:srgbClr val="262626"/>
                </a:solidFill>
                <a:latin typeface="Aptos ExtraBold" panose="020B0004020202020204" pitchFamily="34" charset="0"/>
              </a:rPr>
              <a:t>KLAGEPROCESSEN</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graphicFrame>
        <p:nvGraphicFramePr>
          <p:cNvPr id="8" name="Diagram 7">
            <a:extLst>
              <a:ext uri="{FF2B5EF4-FFF2-40B4-BE49-F238E27FC236}">
                <a16:creationId xmlns:a16="http://schemas.microsoft.com/office/drawing/2014/main" id="{69F1CB0F-044A-2A34-92CE-8B413916E7E3}"/>
              </a:ext>
            </a:extLst>
          </p:cNvPr>
          <p:cNvGraphicFramePr/>
          <p:nvPr>
            <p:extLst>
              <p:ext uri="{D42A27DB-BD31-4B8C-83A1-F6EECF244321}">
                <p14:modId xmlns:p14="http://schemas.microsoft.com/office/powerpoint/2010/main" val="1175709290"/>
              </p:ext>
            </p:extLst>
          </p:nvPr>
        </p:nvGraphicFramePr>
        <p:xfrm>
          <a:off x="1155558" y="2557161"/>
          <a:ext cx="10032198" cy="386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kstfelt 8">
            <a:extLst>
              <a:ext uri="{FF2B5EF4-FFF2-40B4-BE49-F238E27FC236}">
                <a16:creationId xmlns:a16="http://schemas.microsoft.com/office/drawing/2014/main" id="{216E3A0A-653C-2EB3-9AE0-C31CB77EEF12}"/>
              </a:ext>
            </a:extLst>
          </p:cNvPr>
          <p:cNvSpPr txBox="1"/>
          <p:nvPr/>
        </p:nvSpPr>
        <p:spPr>
          <a:xfrm>
            <a:off x="1684729" y="2705725"/>
            <a:ext cx="756938" cy="1446550"/>
          </a:xfrm>
          <a:prstGeom prst="rect">
            <a:avLst/>
          </a:prstGeom>
          <a:noFill/>
        </p:spPr>
        <p:txBody>
          <a:bodyPr wrap="none" rtlCol="0">
            <a:spAutoFit/>
          </a:bodyPr>
          <a:lstStyle/>
          <a:p>
            <a:r>
              <a:rPr lang="da-DK" sz="8800" dirty="0">
                <a:latin typeface="Aptos Black" panose="020F0502020204030204" pitchFamily="34" charset="0"/>
              </a:rPr>
              <a:t>1</a:t>
            </a:r>
          </a:p>
        </p:txBody>
      </p:sp>
      <p:sp>
        <p:nvSpPr>
          <p:cNvPr id="13" name="Tekstfelt 12">
            <a:extLst>
              <a:ext uri="{FF2B5EF4-FFF2-40B4-BE49-F238E27FC236}">
                <a16:creationId xmlns:a16="http://schemas.microsoft.com/office/drawing/2014/main" id="{1302F55D-D947-90A2-78E0-D39B549CD9F2}"/>
              </a:ext>
            </a:extLst>
          </p:cNvPr>
          <p:cNvSpPr txBox="1"/>
          <p:nvPr/>
        </p:nvSpPr>
        <p:spPr>
          <a:xfrm>
            <a:off x="5752311" y="2647797"/>
            <a:ext cx="838691" cy="1446550"/>
          </a:xfrm>
          <a:prstGeom prst="rect">
            <a:avLst/>
          </a:prstGeom>
          <a:noFill/>
        </p:spPr>
        <p:txBody>
          <a:bodyPr wrap="none" rtlCol="0">
            <a:spAutoFit/>
          </a:bodyPr>
          <a:lstStyle/>
          <a:p>
            <a:r>
              <a:rPr lang="da-DK" sz="8800" dirty="0">
                <a:latin typeface="Aptos Black" panose="020F0502020204030204" pitchFamily="34" charset="0"/>
              </a:rPr>
              <a:t>3</a:t>
            </a:r>
          </a:p>
        </p:txBody>
      </p:sp>
      <p:sp>
        <p:nvSpPr>
          <p:cNvPr id="15" name="Tekstfelt 14">
            <a:extLst>
              <a:ext uri="{FF2B5EF4-FFF2-40B4-BE49-F238E27FC236}">
                <a16:creationId xmlns:a16="http://schemas.microsoft.com/office/drawing/2014/main" id="{5E7D7A21-E25A-CE9B-58F6-A53A1D4A5285}"/>
              </a:ext>
            </a:extLst>
          </p:cNvPr>
          <p:cNvSpPr txBox="1"/>
          <p:nvPr/>
        </p:nvSpPr>
        <p:spPr>
          <a:xfrm>
            <a:off x="3689464" y="2638152"/>
            <a:ext cx="838691" cy="1446550"/>
          </a:xfrm>
          <a:prstGeom prst="rect">
            <a:avLst/>
          </a:prstGeom>
          <a:noFill/>
        </p:spPr>
        <p:txBody>
          <a:bodyPr wrap="none" rtlCol="0">
            <a:spAutoFit/>
          </a:bodyPr>
          <a:lstStyle/>
          <a:p>
            <a:r>
              <a:rPr lang="da-DK" sz="8800" dirty="0">
                <a:latin typeface="Aptos Black" panose="020F0502020204030204" pitchFamily="34" charset="0"/>
              </a:rPr>
              <a:t>2</a:t>
            </a:r>
          </a:p>
        </p:txBody>
      </p:sp>
      <p:sp>
        <p:nvSpPr>
          <p:cNvPr id="17" name="Tekstfelt 16">
            <a:extLst>
              <a:ext uri="{FF2B5EF4-FFF2-40B4-BE49-F238E27FC236}">
                <a16:creationId xmlns:a16="http://schemas.microsoft.com/office/drawing/2014/main" id="{67FD05E2-4B79-C35C-FF47-614F47C53BFE}"/>
              </a:ext>
            </a:extLst>
          </p:cNvPr>
          <p:cNvSpPr txBox="1"/>
          <p:nvPr/>
        </p:nvSpPr>
        <p:spPr>
          <a:xfrm>
            <a:off x="7838799" y="2647797"/>
            <a:ext cx="838691" cy="1446550"/>
          </a:xfrm>
          <a:prstGeom prst="rect">
            <a:avLst/>
          </a:prstGeom>
          <a:noFill/>
        </p:spPr>
        <p:txBody>
          <a:bodyPr wrap="none" rtlCol="0">
            <a:spAutoFit/>
          </a:bodyPr>
          <a:lstStyle/>
          <a:p>
            <a:r>
              <a:rPr lang="da-DK" sz="8800" dirty="0">
                <a:latin typeface="Aptos Black" panose="020F0502020204030204" pitchFamily="34" charset="0"/>
              </a:rPr>
              <a:t>4</a:t>
            </a:r>
          </a:p>
        </p:txBody>
      </p:sp>
      <p:sp>
        <p:nvSpPr>
          <p:cNvPr id="18" name="Tekstfelt 17">
            <a:extLst>
              <a:ext uri="{FF2B5EF4-FFF2-40B4-BE49-F238E27FC236}">
                <a16:creationId xmlns:a16="http://schemas.microsoft.com/office/drawing/2014/main" id="{19B32C1C-771F-A3A6-D870-3CBEE1811229}"/>
              </a:ext>
            </a:extLst>
          </p:cNvPr>
          <p:cNvSpPr txBox="1"/>
          <p:nvPr/>
        </p:nvSpPr>
        <p:spPr>
          <a:xfrm>
            <a:off x="9833038" y="2705725"/>
            <a:ext cx="838691" cy="1446550"/>
          </a:xfrm>
          <a:prstGeom prst="rect">
            <a:avLst/>
          </a:prstGeom>
          <a:noFill/>
        </p:spPr>
        <p:txBody>
          <a:bodyPr wrap="none" rtlCol="0">
            <a:spAutoFit/>
          </a:bodyPr>
          <a:lstStyle/>
          <a:p>
            <a:r>
              <a:rPr lang="da-DK" sz="8800" dirty="0">
                <a:latin typeface="Aptos Black" panose="020F0502020204030204" pitchFamily="34" charset="0"/>
              </a:rPr>
              <a:t>5</a:t>
            </a:r>
          </a:p>
        </p:txBody>
      </p:sp>
    </p:spTree>
    <p:extLst>
      <p:ext uri="{BB962C8B-B14F-4D97-AF65-F5344CB8AC3E}">
        <p14:creationId xmlns:p14="http://schemas.microsoft.com/office/powerpoint/2010/main" val="2312738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1" y="1680474"/>
            <a:ext cx="12192000" cy="501836"/>
          </a:xfrm>
        </p:spPr>
        <p:txBody>
          <a:bodyPr vert="horz" lIns="91440" tIns="45720" rIns="91440" bIns="45720" rtlCol="0" anchor="ctr">
            <a:noAutofit/>
          </a:bodyPr>
          <a:lstStyle/>
          <a:p>
            <a:r>
              <a:rPr lang="en-US" sz="5400" kern="1200" dirty="0" err="1">
                <a:solidFill>
                  <a:srgbClr val="262626"/>
                </a:solidFill>
                <a:latin typeface="Aptos ExtraBold" panose="020B0004020202020204" pitchFamily="34" charset="0"/>
              </a:rPr>
              <a:t>Sanktionering</a:t>
            </a:r>
            <a:r>
              <a:rPr lang="en-US" sz="5400" kern="1200" dirty="0">
                <a:solidFill>
                  <a:srgbClr val="262626"/>
                </a:solidFill>
                <a:latin typeface="Aptos ExtraBold" panose="020B0004020202020204" pitchFamily="34" charset="0"/>
              </a:rPr>
              <a:t> (</a:t>
            </a:r>
            <a:r>
              <a:rPr lang="da-DK" sz="5400" dirty="0">
                <a:latin typeface="Aptos ExtraBold" panose="020B0004020202020204" pitchFamily="34" charset="0"/>
              </a:rPr>
              <a:t>§§ 36-44 </a:t>
            </a:r>
            <a:r>
              <a:rPr lang="en-US" sz="5400" kern="1200" dirty="0" err="1">
                <a:solidFill>
                  <a:srgbClr val="262626"/>
                </a:solidFill>
                <a:latin typeface="Aptos ExtraBold" panose="020B0004020202020204" pitchFamily="34" charset="0"/>
              </a:rPr>
              <a:t>Aktivloven</a:t>
            </a:r>
            <a:r>
              <a:rPr lang="en-US" sz="5400" kern="1200" dirty="0">
                <a:solidFill>
                  <a:srgbClr val="262626"/>
                </a:solidFill>
                <a:latin typeface="Aptos ExtraBold" panose="020B0004020202020204" pitchFamily="34" charset="0"/>
              </a:rPr>
              <a:t>)</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ekstfelt 2">
            <a:extLst>
              <a:ext uri="{FF2B5EF4-FFF2-40B4-BE49-F238E27FC236}">
                <a16:creationId xmlns:a16="http://schemas.microsoft.com/office/drawing/2014/main" id="{383B8D3D-A3E8-CA39-35D6-800A9F2AA0DD}"/>
              </a:ext>
            </a:extLst>
          </p:cNvPr>
          <p:cNvSpPr txBox="1"/>
          <p:nvPr/>
        </p:nvSpPr>
        <p:spPr>
          <a:xfrm>
            <a:off x="231516" y="2676483"/>
            <a:ext cx="5085201" cy="3570208"/>
          </a:xfrm>
          <a:prstGeom prst="rect">
            <a:avLst/>
          </a:prstGeom>
          <a:noFill/>
        </p:spPr>
        <p:txBody>
          <a:bodyPr wrap="square" rtlCol="0">
            <a:spAutoFit/>
          </a:bodyPr>
          <a:lstStyle/>
          <a:p>
            <a:r>
              <a:rPr lang="da-DK" sz="3200" dirty="0">
                <a:solidFill>
                  <a:schemeClr val="bg1"/>
                </a:solidFill>
                <a:latin typeface="Aptos ExtraBold" panose="020B0004020202020204" pitchFamily="34" charset="0"/>
              </a:rPr>
              <a:t>GRUNDLAG</a:t>
            </a:r>
          </a:p>
          <a:p>
            <a:r>
              <a:rPr lang="da-DK" sz="2200" i="1" dirty="0">
                <a:solidFill>
                  <a:schemeClr val="bg1"/>
                </a:solidFill>
              </a:rPr>
              <a:t>Aktivitetsparat, eller jobparat. </a:t>
            </a:r>
          </a:p>
          <a:p>
            <a:endParaRPr lang="da-DK" sz="2200" dirty="0">
              <a:solidFill>
                <a:schemeClr val="bg1"/>
              </a:solidFill>
              <a:latin typeface="Aptos ExtraBold" panose="020B0004020202020204" pitchFamily="34" charset="0"/>
            </a:endParaRPr>
          </a:p>
          <a:p>
            <a:pPr marL="457200" indent="-457200">
              <a:buFont typeface="Arial" panose="020B0604020202020204" pitchFamily="34" charset="0"/>
              <a:buChar char="•"/>
            </a:pPr>
            <a:r>
              <a:rPr lang="da-DK" sz="2200" dirty="0">
                <a:solidFill>
                  <a:schemeClr val="bg1"/>
                </a:solidFill>
              </a:rPr>
              <a:t>Aktivlovens §§ 36-44 opregner udtømmende, hvilke hændelser der kan medføre fradrag i, nedsættelse, ophør eller tilbagebetaling af uddannelses- eller kontanthjælp.</a:t>
            </a:r>
          </a:p>
          <a:p>
            <a:endParaRPr lang="da-DK" sz="2000" dirty="0">
              <a:solidFill>
                <a:schemeClr val="bg1"/>
              </a:solidFill>
            </a:endParaRPr>
          </a:p>
          <a:p>
            <a:endParaRPr lang="da-DK" sz="2000" dirty="0">
              <a:solidFill>
                <a:schemeClr val="bg1"/>
              </a:solidFill>
            </a:endParaRPr>
          </a:p>
        </p:txBody>
      </p:sp>
      <p:sp>
        <p:nvSpPr>
          <p:cNvPr id="8" name="Shape">
            <a:extLst>
              <a:ext uri="{FF2B5EF4-FFF2-40B4-BE49-F238E27FC236}">
                <a16:creationId xmlns:a16="http://schemas.microsoft.com/office/drawing/2014/main" id="{A8764ABB-433B-8966-84F9-CE129214A38D}"/>
              </a:ext>
            </a:extLst>
          </p:cNvPr>
          <p:cNvSpPr/>
          <p:nvPr/>
        </p:nvSpPr>
        <p:spPr>
          <a:xfrm>
            <a:off x="5780598" y="2488758"/>
            <a:ext cx="6179885" cy="4139315"/>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lgn="ctr"/>
            <a:endParaRPr lang="da-DK" sz="2000" b="1" dirty="0">
              <a:solidFill>
                <a:srgbClr val="262626"/>
              </a:solidFill>
            </a:endParaRPr>
          </a:p>
          <a:p>
            <a:pPr algn="ctr"/>
            <a:endParaRPr lang="da-DK" sz="2000" b="1" dirty="0">
              <a:solidFill>
                <a:srgbClr val="262626"/>
              </a:solidFill>
            </a:endParaRPr>
          </a:p>
        </p:txBody>
      </p:sp>
      <p:sp>
        <p:nvSpPr>
          <p:cNvPr id="9" name="Tekstfelt 8">
            <a:extLst>
              <a:ext uri="{FF2B5EF4-FFF2-40B4-BE49-F238E27FC236}">
                <a16:creationId xmlns:a16="http://schemas.microsoft.com/office/drawing/2014/main" id="{A4BBFCFF-E262-157F-63BE-FBA6C6E129E9}"/>
              </a:ext>
            </a:extLst>
          </p:cNvPr>
          <p:cNvSpPr txBox="1"/>
          <p:nvPr/>
        </p:nvSpPr>
        <p:spPr>
          <a:xfrm>
            <a:off x="7083598" y="2519396"/>
            <a:ext cx="3573883" cy="800219"/>
          </a:xfrm>
          <a:prstGeom prst="rect">
            <a:avLst/>
          </a:prstGeom>
          <a:noFill/>
        </p:spPr>
        <p:txBody>
          <a:bodyPr wrap="square" rtlCol="0">
            <a:spAutoFit/>
          </a:bodyPr>
          <a:lstStyle/>
          <a:p>
            <a:pPr algn="ctr"/>
            <a:r>
              <a:rPr lang="da-DK" sz="28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8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2800" b="1" dirty="0">
                <a:effectLst>
                  <a:outerShdw blurRad="38100" dist="38100" dir="2700000" algn="tl">
                    <a:srgbClr val="000000">
                      <a:alpha val="43137"/>
                    </a:srgbClr>
                  </a:outerShdw>
                </a:effectLst>
                <a:latin typeface="Aptos ExtraBold" panose="020B0004020202020204" pitchFamily="34" charset="0"/>
              </a:rPr>
              <a:t>SIGER</a:t>
            </a:r>
            <a:endParaRPr lang="da-DK" sz="2800" b="1" dirty="0">
              <a:solidFill>
                <a:srgbClr val="262626"/>
              </a:solidFill>
            </a:endParaRPr>
          </a:p>
          <a:p>
            <a:pPr algn="ctr"/>
            <a:endParaRPr lang="da-DK" dirty="0"/>
          </a:p>
        </p:txBody>
      </p:sp>
      <p:sp>
        <p:nvSpPr>
          <p:cNvPr id="13" name="Tekstfelt 12">
            <a:extLst>
              <a:ext uri="{FF2B5EF4-FFF2-40B4-BE49-F238E27FC236}">
                <a16:creationId xmlns:a16="http://schemas.microsoft.com/office/drawing/2014/main" id="{5372600B-DE7A-87CE-F62B-52F18C8176CC}"/>
              </a:ext>
            </a:extLst>
          </p:cNvPr>
          <p:cNvSpPr txBox="1"/>
          <p:nvPr/>
        </p:nvSpPr>
        <p:spPr>
          <a:xfrm>
            <a:off x="5915770" y="2750864"/>
            <a:ext cx="6044711" cy="3924151"/>
          </a:xfrm>
          <a:prstGeom prst="rect">
            <a:avLst/>
          </a:prstGeom>
          <a:noFill/>
        </p:spPr>
        <p:txBody>
          <a:bodyPr wrap="square" rtlCol="0">
            <a:spAutoFit/>
          </a:bodyPr>
          <a:lstStyle/>
          <a:p>
            <a:pPr algn="l"/>
            <a:endParaRPr lang="da-DK" sz="1300" b="1" i="0" dirty="0">
              <a:effectLst/>
              <a:latin typeface="Open Sans" panose="020B0606030504020204" pitchFamily="34" charset="0"/>
            </a:endParaRPr>
          </a:p>
          <a:p>
            <a:pPr algn="l"/>
            <a:r>
              <a:rPr lang="da-DK" sz="1400" b="1" i="0" dirty="0">
                <a:effectLst/>
                <a:latin typeface="Open Sans" panose="020B0606030504020204" pitchFamily="34" charset="0"/>
              </a:rPr>
              <a:t>Principmeddelelse 13-22 om aktivitetsparat - sanktioner - kontanthjælp </a:t>
            </a:r>
            <a:endParaRPr lang="da-DK" sz="1400" b="0" i="0" dirty="0">
              <a:effectLst/>
              <a:latin typeface="Open Sans" panose="020B0606030504020204" pitchFamily="34" charset="0"/>
            </a:endParaRPr>
          </a:p>
          <a:p>
            <a:pPr algn="l"/>
            <a:r>
              <a:rPr lang="da-DK" sz="1400" b="0" i="0" dirty="0">
                <a:effectLst/>
                <a:latin typeface="Open Sans" panose="020B0606030504020204" pitchFamily="34" charset="0"/>
              </a:rPr>
              <a:t>[…]det er en forudsætning for at kommunen kan give borgere, der modtager hjælp til forsørgelse, en sanktion i form af fradrag i hjælpen, at borger ikke har en rimelig grund til at tilsidesætte sin rådighedsforpligtelse.</a:t>
            </a:r>
          </a:p>
          <a:p>
            <a:pPr algn="l"/>
            <a:endParaRPr lang="da-DK" sz="1400" b="0" i="0" dirty="0">
              <a:effectLst/>
              <a:latin typeface="Open Sans" panose="020B0606030504020204" pitchFamily="34" charset="0"/>
            </a:endParaRPr>
          </a:p>
          <a:p>
            <a:pPr algn="l"/>
            <a:r>
              <a:rPr lang="da-DK" sz="1400" b="0" i="0" dirty="0">
                <a:effectLst/>
                <a:latin typeface="Open Sans" panose="020B0606030504020204" pitchFamily="34" charset="0"/>
              </a:rPr>
              <a:t>Kommunen skal foretage en udvidet vurdering, før den kan give en aktivitetsparat borger en sanktion.  I den vurdering skal kommunen forholde sig til, om der er andre forhold end rimelige grunde, der kan føre til, at den aktivitetsparate borger alligevel ikke skal have en sanktion.</a:t>
            </a:r>
          </a:p>
          <a:p>
            <a:pPr algn="l"/>
            <a:endParaRPr lang="da-DK" sz="1400" b="0" i="0" dirty="0">
              <a:effectLst/>
              <a:latin typeface="Open Sans" panose="020B0606030504020204" pitchFamily="34" charset="0"/>
            </a:endParaRPr>
          </a:p>
          <a:p>
            <a:pPr algn="l"/>
            <a:r>
              <a:rPr lang="da-DK" sz="1400" b="0" i="0" dirty="0">
                <a:effectLst/>
                <a:latin typeface="Open Sans" panose="020B0606030504020204" pitchFamily="34" charset="0"/>
              </a:rPr>
              <a:t>Kommunen skal også konkret vurdere, om sanktionen vil fremme den aktivitetsparate borgers rådighed. Kommunens vurdering skal klart fremgå af begrundelsen i afgørelsen.</a:t>
            </a:r>
          </a:p>
          <a:p>
            <a:endParaRPr lang="da-DK" sz="1200" dirty="0"/>
          </a:p>
        </p:txBody>
      </p:sp>
    </p:spTree>
    <p:extLst>
      <p:ext uri="{BB962C8B-B14F-4D97-AF65-F5344CB8AC3E}">
        <p14:creationId xmlns:p14="http://schemas.microsoft.com/office/powerpoint/2010/main" val="1171787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1" y="1680474"/>
            <a:ext cx="12192000" cy="501836"/>
          </a:xfrm>
        </p:spPr>
        <p:txBody>
          <a:bodyPr vert="horz" lIns="91440" tIns="45720" rIns="91440" bIns="45720" rtlCol="0" anchor="ctr">
            <a:noAutofit/>
          </a:bodyPr>
          <a:lstStyle/>
          <a:p>
            <a:r>
              <a:rPr lang="en-US" sz="5400" kern="1200" dirty="0" err="1">
                <a:solidFill>
                  <a:srgbClr val="262626"/>
                </a:solidFill>
                <a:latin typeface="Aptos ExtraBold" panose="020B0004020202020204" pitchFamily="34" charset="0"/>
              </a:rPr>
              <a:t>Sanktionering</a:t>
            </a:r>
            <a:r>
              <a:rPr lang="en-US" sz="5400" kern="1200" dirty="0">
                <a:solidFill>
                  <a:srgbClr val="262626"/>
                </a:solidFill>
                <a:latin typeface="Aptos ExtraBold" panose="020B0004020202020204" pitchFamily="34" charset="0"/>
              </a:rPr>
              <a:t> (</a:t>
            </a:r>
            <a:r>
              <a:rPr lang="da-DK" sz="5400" dirty="0">
                <a:latin typeface="Aptos ExtraBold" panose="020B0004020202020204" pitchFamily="34" charset="0"/>
              </a:rPr>
              <a:t>Fortsat</a:t>
            </a:r>
            <a:r>
              <a:rPr lang="en-US" sz="5400" kern="1200" dirty="0">
                <a:solidFill>
                  <a:srgbClr val="262626"/>
                </a:solidFill>
                <a:latin typeface="Aptos ExtraBold" panose="020B0004020202020204" pitchFamily="34" charset="0"/>
              </a:rPr>
              <a:t>)</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8" name="Shape">
            <a:extLst>
              <a:ext uri="{FF2B5EF4-FFF2-40B4-BE49-F238E27FC236}">
                <a16:creationId xmlns:a16="http://schemas.microsoft.com/office/drawing/2014/main" id="{A8764ABB-433B-8966-84F9-CE129214A38D}"/>
              </a:ext>
            </a:extLst>
          </p:cNvPr>
          <p:cNvSpPr/>
          <p:nvPr/>
        </p:nvSpPr>
        <p:spPr>
          <a:xfrm>
            <a:off x="362006" y="2677612"/>
            <a:ext cx="11467985" cy="3779511"/>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lgn="ctr"/>
            <a:endParaRPr lang="da-DK" sz="2000" b="1" dirty="0">
              <a:solidFill>
                <a:srgbClr val="262626"/>
              </a:solidFill>
            </a:endParaRPr>
          </a:p>
          <a:p>
            <a:pPr algn="ctr"/>
            <a:endParaRPr lang="da-DK" sz="2000" b="1" dirty="0">
              <a:solidFill>
                <a:srgbClr val="262626"/>
              </a:solidFill>
            </a:endParaRPr>
          </a:p>
        </p:txBody>
      </p:sp>
      <p:sp>
        <p:nvSpPr>
          <p:cNvPr id="9" name="Tekstfelt 8">
            <a:extLst>
              <a:ext uri="{FF2B5EF4-FFF2-40B4-BE49-F238E27FC236}">
                <a16:creationId xmlns:a16="http://schemas.microsoft.com/office/drawing/2014/main" id="{A4BBFCFF-E262-157F-63BE-FBA6C6E129E9}"/>
              </a:ext>
            </a:extLst>
          </p:cNvPr>
          <p:cNvSpPr txBox="1"/>
          <p:nvPr/>
        </p:nvSpPr>
        <p:spPr>
          <a:xfrm>
            <a:off x="230586" y="2677612"/>
            <a:ext cx="11070432" cy="800219"/>
          </a:xfrm>
          <a:prstGeom prst="rect">
            <a:avLst/>
          </a:prstGeom>
          <a:noFill/>
        </p:spPr>
        <p:txBody>
          <a:bodyPr wrap="square" rtlCol="0">
            <a:spAutoFit/>
          </a:bodyPr>
          <a:lstStyle/>
          <a:p>
            <a:pPr algn="ctr"/>
            <a:r>
              <a:rPr lang="da-DK" sz="28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8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2800" b="1" dirty="0">
                <a:effectLst>
                  <a:outerShdw blurRad="38100" dist="38100" dir="2700000" algn="tl">
                    <a:srgbClr val="000000">
                      <a:alpha val="43137"/>
                    </a:srgbClr>
                  </a:outerShdw>
                </a:effectLst>
                <a:latin typeface="Aptos ExtraBold" panose="020B0004020202020204" pitchFamily="34" charset="0"/>
              </a:rPr>
              <a:t>SIGER</a:t>
            </a:r>
            <a:endParaRPr lang="da-DK" sz="2800" b="1" dirty="0">
              <a:solidFill>
                <a:srgbClr val="262626"/>
              </a:solidFill>
            </a:endParaRPr>
          </a:p>
          <a:p>
            <a:pPr algn="ctr"/>
            <a:endParaRPr lang="da-DK" dirty="0"/>
          </a:p>
        </p:txBody>
      </p:sp>
      <p:sp>
        <p:nvSpPr>
          <p:cNvPr id="7" name="Tekstfelt 6">
            <a:extLst>
              <a:ext uri="{FF2B5EF4-FFF2-40B4-BE49-F238E27FC236}">
                <a16:creationId xmlns:a16="http://schemas.microsoft.com/office/drawing/2014/main" id="{F3AC75C6-855E-4AC2-BF6C-5A4261E194AF}"/>
              </a:ext>
            </a:extLst>
          </p:cNvPr>
          <p:cNvSpPr txBox="1"/>
          <p:nvPr/>
        </p:nvSpPr>
        <p:spPr>
          <a:xfrm>
            <a:off x="493426" y="3229237"/>
            <a:ext cx="11467985" cy="2985433"/>
          </a:xfrm>
          <a:prstGeom prst="rect">
            <a:avLst/>
          </a:prstGeom>
          <a:noFill/>
        </p:spPr>
        <p:txBody>
          <a:bodyPr wrap="square">
            <a:spAutoFit/>
          </a:bodyPr>
          <a:lstStyle/>
          <a:p>
            <a:pPr algn="l"/>
            <a:r>
              <a:rPr lang="da-DK" sz="2000" b="1" i="0" dirty="0">
                <a:effectLst/>
                <a:latin typeface="Open Sans" panose="020B0606030504020204" pitchFamily="34" charset="0"/>
              </a:rPr>
              <a:t>Aktivlovens § 13, stk. 8 – en aktivitetsparat kan have andre rimelige grunde end de udtrykkeligt nævnte</a:t>
            </a:r>
          </a:p>
          <a:p>
            <a:pPr algn="l"/>
            <a:endParaRPr lang="da-DK" sz="2000" b="0" i="0" dirty="0">
              <a:solidFill>
                <a:schemeClr val="bg1"/>
              </a:solidFill>
              <a:effectLst/>
              <a:latin typeface="Open Sans" panose="020B0606030504020204" pitchFamily="34" charset="0"/>
            </a:endParaRPr>
          </a:p>
          <a:p>
            <a:pPr algn="l"/>
            <a:r>
              <a:rPr lang="da-DK" sz="2000" b="0" i="0" dirty="0">
                <a:effectLst/>
                <a:latin typeface="Open Sans" panose="020B0606030504020204" pitchFamily="34" charset="0"/>
              </a:rPr>
              <a:t>De rimelige grunde, der er udtrykkeligt nævnt i loven, gælder også for uddannelses- og kontanthjælpsmodtagere, der modtager hjælpen som aktivitetsparate. Derudover skal kommunen altid vurdere, om der er andre grunde end de udtrykkeligt nævnte, der kan føre til, at den aktivitetsparate ydelsesmodtager ikke skal have en sanktion for udeblivelsen. Det fremgår af aktivlovens § 13, stk. 8. De andre rimelige grunde kan f.eks. være svær psykisk sygdom, </a:t>
            </a:r>
            <a:r>
              <a:rPr lang="da-DK" sz="2800" b="1" i="0" dirty="0">
                <a:effectLst/>
                <a:latin typeface="Open Sans" panose="020B0606030504020204" pitchFamily="34" charset="0"/>
              </a:rPr>
              <a:t>hjemløshed</a:t>
            </a:r>
            <a:r>
              <a:rPr lang="da-DK" sz="2000" b="0" i="0" dirty="0">
                <a:effectLst/>
                <a:latin typeface="Open Sans" panose="020B0606030504020204" pitchFamily="34" charset="0"/>
              </a:rPr>
              <a:t> eller misbrugsproblemer.</a:t>
            </a:r>
          </a:p>
        </p:txBody>
      </p:sp>
    </p:spTree>
    <p:extLst>
      <p:ext uri="{BB962C8B-B14F-4D97-AF65-F5344CB8AC3E}">
        <p14:creationId xmlns:p14="http://schemas.microsoft.com/office/powerpoint/2010/main" val="82558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1" y="1680474"/>
            <a:ext cx="12192000" cy="501836"/>
          </a:xfrm>
        </p:spPr>
        <p:txBody>
          <a:bodyPr vert="horz" lIns="91440" tIns="45720" rIns="91440" bIns="45720" rtlCol="0" anchor="ctr">
            <a:noAutofit/>
          </a:bodyPr>
          <a:lstStyle/>
          <a:p>
            <a:r>
              <a:rPr lang="en-US" sz="5400" kern="1200" dirty="0">
                <a:solidFill>
                  <a:srgbClr val="262626"/>
                </a:solidFill>
                <a:latin typeface="Aptos ExtraBold" panose="020B0004020202020204" pitchFamily="34" charset="0"/>
              </a:rPr>
              <a:t>CASE</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ekstfelt 2">
            <a:extLst>
              <a:ext uri="{FF2B5EF4-FFF2-40B4-BE49-F238E27FC236}">
                <a16:creationId xmlns:a16="http://schemas.microsoft.com/office/drawing/2014/main" id="{0BE69FA1-8C7A-F95B-420C-1793D9D58889}"/>
              </a:ext>
            </a:extLst>
          </p:cNvPr>
          <p:cNvSpPr txBox="1"/>
          <p:nvPr/>
        </p:nvSpPr>
        <p:spPr>
          <a:xfrm>
            <a:off x="-2" y="2308093"/>
            <a:ext cx="5581817" cy="5586145"/>
          </a:xfrm>
          <a:prstGeom prst="rect">
            <a:avLst/>
          </a:prstGeom>
          <a:noFill/>
        </p:spPr>
        <p:txBody>
          <a:bodyPr wrap="square" rtlCol="0">
            <a:spAutoFit/>
          </a:bodyPr>
          <a:lstStyle/>
          <a:p>
            <a:pPr marL="285750" indent="-285750">
              <a:buFont typeface="Arial" panose="020B0604020202020204" pitchFamily="34" charset="0"/>
              <a:buChar char="•"/>
            </a:pPr>
            <a:r>
              <a:rPr lang="da-DK" sz="1900" dirty="0">
                <a:solidFill>
                  <a:schemeClr val="bg1"/>
                </a:solidFill>
                <a:ea typeface="Times" panose="02020603050405020304" pitchFamily="18" charset="0"/>
              </a:rPr>
              <a:t>Stine er</a:t>
            </a:r>
            <a:r>
              <a:rPr lang="da-DK" sz="1900" dirty="0">
                <a:solidFill>
                  <a:schemeClr val="bg1"/>
                </a:solidFill>
                <a:effectLst/>
                <a:ea typeface="Times" panose="02020603050405020304" pitchFamily="18" charset="0"/>
              </a:rPr>
              <a:t> hjemløs, har en psykiatrisk diagnose samt et hashmisbrug og bor på et herberg på Frederiksberg. </a:t>
            </a:r>
            <a:r>
              <a:rPr lang="da-DK" sz="1900" dirty="0">
                <a:solidFill>
                  <a:schemeClr val="bg1"/>
                </a:solidFill>
                <a:ea typeface="Times" panose="02020603050405020304" pitchFamily="18" charset="0"/>
              </a:rPr>
              <a:t>Stine </a:t>
            </a:r>
            <a:r>
              <a:rPr lang="da-DK" sz="1900" dirty="0">
                <a:solidFill>
                  <a:schemeClr val="bg1"/>
                </a:solidFill>
                <a:effectLst/>
                <a:ea typeface="Times" panose="02020603050405020304" pitchFamily="18" charset="0"/>
              </a:rPr>
              <a:t>har levet et omtumlet liv siden barndommen og blev hjemløs for første gang som 13 årig. </a:t>
            </a:r>
          </a:p>
          <a:p>
            <a:pPr marL="285750" indent="-285750">
              <a:buFont typeface="Arial" panose="020B0604020202020204" pitchFamily="34" charset="0"/>
              <a:buChar char="•"/>
            </a:pPr>
            <a:r>
              <a:rPr lang="da-DK" sz="1900" dirty="0">
                <a:solidFill>
                  <a:schemeClr val="bg1"/>
                </a:solidFill>
                <a:ea typeface="Times" panose="02020603050405020304" pitchFamily="18" charset="0"/>
              </a:rPr>
              <a:t>Stine</a:t>
            </a:r>
            <a:r>
              <a:rPr lang="da-DK" sz="1900" dirty="0">
                <a:solidFill>
                  <a:schemeClr val="bg1"/>
                </a:solidFill>
                <a:effectLst/>
                <a:ea typeface="Times" panose="02020603050405020304" pitchFamily="18" charset="0"/>
              </a:rPr>
              <a:t> forsøger at genetablere kontakt til sit netværk og hendes barn, samtidig med at personalet på herberget arbejder med at forøge kompetencer inden for almindelig dagligdags livsførelse</a:t>
            </a:r>
          </a:p>
          <a:p>
            <a:pPr marL="285750" indent="-285750">
              <a:buFont typeface="Arial" panose="020B0604020202020204" pitchFamily="34" charset="0"/>
              <a:buChar char="•"/>
            </a:pPr>
            <a:r>
              <a:rPr lang="da-DK" sz="1900" dirty="0">
                <a:solidFill>
                  <a:schemeClr val="bg1"/>
                </a:solidFill>
                <a:ea typeface="Times" panose="02020603050405020304" pitchFamily="18" charset="0"/>
              </a:rPr>
              <a:t>Stine</a:t>
            </a:r>
            <a:r>
              <a:rPr lang="da-DK" sz="1900" dirty="0">
                <a:solidFill>
                  <a:schemeClr val="bg1"/>
                </a:solidFill>
                <a:effectLst/>
                <a:ea typeface="Times" panose="02020603050405020304" pitchFamily="18" charset="0"/>
              </a:rPr>
              <a:t> har ikke haft fast adresse i en årrække og derved ikke haft hverken sygesikringskort eller </a:t>
            </a:r>
            <a:r>
              <a:rPr lang="da-DK" sz="1900" dirty="0" err="1">
                <a:solidFill>
                  <a:schemeClr val="bg1"/>
                </a:solidFill>
                <a:effectLst/>
                <a:ea typeface="Times" panose="02020603050405020304" pitchFamily="18" charset="0"/>
              </a:rPr>
              <a:t>MitID</a:t>
            </a:r>
            <a:r>
              <a:rPr lang="da-DK" sz="1900" dirty="0">
                <a:solidFill>
                  <a:schemeClr val="bg1"/>
                </a:solidFill>
                <a:effectLst/>
                <a:ea typeface="Times" panose="02020603050405020304" pitchFamily="18" charset="0"/>
              </a:rPr>
              <a:t>.</a:t>
            </a:r>
          </a:p>
          <a:p>
            <a:pPr marL="285750" indent="-285750">
              <a:buFont typeface="Arial" panose="020B0604020202020204" pitchFamily="34" charset="0"/>
              <a:buChar char="•"/>
            </a:pPr>
            <a:r>
              <a:rPr lang="da-DK" sz="1900" dirty="0">
                <a:solidFill>
                  <a:schemeClr val="bg1"/>
                </a:solidFill>
                <a:effectLst/>
                <a:ea typeface="Times" panose="02020603050405020304" pitchFamily="18" charset="0"/>
              </a:rPr>
              <a:t>Jobcenter i tidligere kommune har vurderet, at sanktioneringer, på ingen måde bringer Stine tættere på arbejdsmarkedet (beskrevet i sagen). </a:t>
            </a:r>
          </a:p>
          <a:p>
            <a:pPr marL="285750" indent="-285750">
              <a:buFont typeface="Arial" panose="020B0604020202020204" pitchFamily="34" charset="0"/>
              <a:buChar char="•"/>
            </a:pPr>
            <a:endParaRPr lang="da-DK" dirty="0">
              <a:solidFill>
                <a:schemeClr val="bg1"/>
              </a:solidFill>
            </a:endParaRPr>
          </a:p>
          <a:p>
            <a:endParaRPr lang="da-DK" dirty="0">
              <a:solidFill>
                <a:schemeClr val="bg1"/>
              </a:solidFill>
            </a:endParaRPr>
          </a:p>
          <a:p>
            <a:endParaRPr lang="da-DK" dirty="0">
              <a:solidFill>
                <a:schemeClr val="bg1"/>
              </a:solidFill>
            </a:endParaRPr>
          </a:p>
          <a:p>
            <a:endParaRPr lang="da-DK" dirty="0">
              <a:solidFill>
                <a:schemeClr val="bg1"/>
              </a:solidFill>
            </a:endParaRPr>
          </a:p>
        </p:txBody>
      </p:sp>
      <p:sp>
        <p:nvSpPr>
          <p:cNvPr id="6" name="Tekstfelt 5">
            <a:extLst>
              <a:ext uri="{FF2B5EF4-FFF2-40B4-BE49-F238E27FC236}">
                <a16:creationId xmlns:a16="http://schemas.microsoft.com/office/drawing/2014/main" id="{DA316BE3-17BC-A135-CDD4-9FE8CAAC22B4}"/>
              </a:ext>
            </a:extLst>
          </p:cNvPr>
          <p:cNvSpPr txBox="1"/>
          <p:nvPr/>
        </p:nvSpPr>
        <p:spPr>
          <a:xfrm>
            <a:off x="7013050" y="2308093"/>
            <a:ext cx="5178950" cy="5647700"/>
          </a:xfrm>
          <a:prstGeom prst="rect">
            <a:avLst/>
          </a:prstGeom>
          <a:noFill/>
        </p:spPr>
        <p:txBody>
          <a:bodyPr wrap="square" rtlCol="0">
            <a:spAutoFit/>
          </a:bodyPr>
          <a:lstStyle/>
          <a:p>
            <a:r>
              <a:rPr lang="da-DK" sz="2400" dirty="0">
                <a:solidFill>
                  <a:schemeClr val="bg1"/>
                </a:solidFill>
                <a:latin typeface="Aptos ExtraBold" panose="020B0004020202020204" pitchFamily="34" charset="0"/>
              </a:rPr>
              <a:t>UDFORDRING</a:t>
            </a:r>
          </a:p>
          <a:p>
            <a:endParaRPr lang="da-DK" dirty="0">
              <a:solidFill>
                <a:schemeClr val="bg1"/>
              </a:solidFill>
            </a:endParaRPr>
          </a:p>
          <a:p>
            <a:pPr marL="285750" indent="-285750">
              <a:buFont typeface="Arial" panose="020B0604020202020204" pitchFamily="34" charset="0"/>
              <a:buChar char="•"/>
            </a:pPr>
            <a:r>
              <a:rPr lang="da-DK" sz="1900" dirty="0">
                <a:solidFill>
                  <a:schemeClr val="bg1"/>
                </a:solidFill>
                <a:ea typeface="Times" panose="02020603050405020304" pitchFamily="18" charset="0"/>
              </a:rPr>
              <a:t>Stine (aktivitetsparat) er blevet sanktioneret fordi hun ikke er mødt op til den indkaldte samtale i jobcenteret. </a:t>
            </a:r>
          </a:p>
          <a:p>
            <a:pPr marL="285750" indent="-285750">
              <a:buFont typeface="Arial" panose="020B0604020202020204" pitchFamily="34" charset="0"/>
              <a:buChar char="•"/>
            </a:pPr>
            <a:r>
              <a:rPr lang="da-DK" sz="1900" dirty="0">
                <a:solidFill>
                  <a:schemeClr val="bg1"/>
                </a:solidFill>
                <a:ea typeface="Times" panose="02020603050405020304" pitchFamily="18" charset="0"/>
              </a:rPr>
              <a:t>Stine har ikke reageret på partshøringen ang. udeblivelsen sendt til hendes </a:t>
            </a:r>
            <a:r>
              <a:rPr lang="da-DK" sz="1900" dirty="0" err="1">
                <a:solidFill>
                  <a:schemeClr val="bg1"/>
                </a:solidFill>
                <a:ea typeface="Times" panose="02020603050405020304" pitchFamily="18" charset="0"/>
              </a:rPr>
              <a:t>eBoks</a:t>
            </a:r>
            <a:r>
              <a:rPr lang="da-DK" sz="1900" dirty="0">
                <a:solidFill>
                  <a:schemeClr val="bg1"/>
                </a:solidFill>
                <a:ea typeface="Times" panose="02020603050405020304" pitchFamily="18" charset="0"/>
              </a:rPr>
              <a:t>. </a:t>
            </a:r>
          </a:p>
          <a:p>
            <a:endParaRPr lang="da-DK" sz="1900" dirty="0">
              <a:solidFill>
                <a:schemeClr val="bg1"/>
              </a:solidFill>
              <a:ea typeface="Times" panose="02020603050405020304" pitchFamily="18" charset="0"/>
            </a:endParaRPr>
          </a:p>
          <a:p>
            <a:pPr marL="285750" indent="-285750">
              <a:buFont typeface="Arial" panose="020B0604020202020204" pitchFamily="34" charset="0"/>
              <a:buChar char="•"/>
            </a:pPr>
            <a:endParaRPr lang="da-DK" sz="1900" dirty="0">
              <a:solidFill>
                <a:schemeClr val="bg1"/>
              </a:solidFill>
              <a:ea typeface="Times" panose="02020603050405020304" pitchFamily="18" charset="0"/>
            </a:endParaRPr>
          </a:p>
          <a:p>
            <a:r>
              <a:rPr lang="da-DK" sz="1900" b="1" u="sng" dirty="0">
                <a:solidFill>
                  <a:schemeClr val="bg1"/>
                </a:solidFill>
                <a:ea typeface="Times" panose="02020603050405020304" pitchFamily="18" charset="0"/>
              </a:rPr>
              <a:t>Spørgsmål til folket (sum 2 og 2):</a:t>
            </a:r>
          </a:p>
          <a:p>
            <a:pPr marL="285750" indent="-285750">
              <a:buFont typeface="Arial" panose="020B0604020202020204" pitchFamily="34" charset="0"/>
              <a:buChar char="•"/>
            </a:pPr>
            <a:r>
              <a:rPr lang="da-DK" sz="1900" dirty="0">
                <a:solidFill>
                  <a:schemeClr val="bg1"/>
                </a:solidFill>
                <a:ea typeface="Times" panose="02020603050405020304" pitchFamily="18" charset="0"/>
              </a:rPr>
              <a:t>Hvad ville i råde Stine til?</a:t>
            </a:r>
          </a:p>
          <a:p>
            <a:pPr marL="285750" indent="-285750">
              <a:buFont typeface="Arial" panose="020B0604020202020204" pitchFamily="34" charset="0"/>
              <a:buChar char="•"/>
            </a:pPr>
            <a:endParaRPr lang="da-DK" sz="1900" dirty="0">
              <a:solidFill>
                <a:schemeClr val="bg1"/>
              </a:solidFill>
              <a:ea typeface="Times" panose="02020603050405020304" pitchFamily="18" charset="0"/>
            </a:endParaRPr>
          </a:p>
          <a:p>
            <a:pPr marL="285750" indent="-285750">
              <a:buFont typeface="Arial" panose="020B0604020202020204" pitchFamily="34" charset="0"/>
              <a:buChar char="•"/>
            </a:pPr>
            <a:r>
              <a:rPr lang="da-DK" sz="1900" dirty="0">
                <a:solidFill>
                  <a:schemeClr val="bg1"/>
                </a:solidFill>
                <a:ea typeface="Times" panose="02020603050405020304" pitchFamily="18" charset="0"/>
              </a:rPr>
              <a:t>Er der grundlag for at klage?</a:t>
            </a:r>
          </a:p>
          <a:p>
            <a:endParaRPr lang="da-DK" sz="1900" dirty="0">
              <a:solidFill>
                <a:schemeClr val="bg1"/>
              </a:solidFill>
              <a:ea typeface="Times" panose="02020603050405020304" pitchFamily="18" charset="0"/>
            </a:endParaRPr>
          </a:p>
          <a:p>
            <a:pPr marL="285750" indent="-285750">
              <a:buFont typeface="Arial" panose="020B0604020202020204" pitchFamily="34" charset="0"/>
              <a:buChar char="•"/>
            </a:pPr>
            <a:r>
              <a:rPr lang="da-DK" sz="1900" dirty="0">
                <a:solidFill>
                  <a:schemeClr val="bg1"/>
                </a:solidFill>
                <a:ea typeface="Times" panose="02020603050405020304" pitchFamily="18" charset="0"/>
              </a:rPr>
              <a:t>Hvad er jeres tanker om hjemløse i jobcenteret?</a:t>
            </a:r>
          </a:p>
          <a:p>
            <a:pPr marL="285750" indent="-285750">
              <a:buFont typeface="Arial" panose="020B0604020202020204" pitchFamily="34" charset="0"/>
              <a:buChar char="•"/>
            </a:pPr>
            <a:endParaRPr lang="da-DK" dirty="0">
              <a:solidFill>
                <a:schemeClr val="bg1"/>
              </a:solidFill>
            </a:endParaRPr>
          </a:p>
          <a:p>
            <a:endParaRPr lang="da-DK" dirty="0">
              <a:solidFill>
                <a:schemeClr val="bg1"/>
              </a:solidFill>
            </a:endParaRPr>
          </a:p>
          <a:p>
            <a:endParaRPr lang="da-DK" dirty="0">
              <a:solidFill>
                <a:schemeClr val="bg1"/>
              </a:solidFill>
            </a:endParaRPr>
          </a:p>
          <a:p>
            <a:endParaRPr lang="da-DK" dirty="0">
              <a:solidFill>
                <a:schemeClr val="bg1"/>
              </a:solidFill>
            </a:endParaRPr>
          </a:p>
        </p:txBody>
      </p:sp>
    </p:spTree>
    <p:extLst>
      <p:ext uri="{BB962C8B-B14F-4D97-AF65-F5344CB8AC3E}">
        <p14:creationId xmlns:p14="http://schemas.microsoft.com/office/powerpoint/2010/main" val="4162864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1" y="1461950"/>
            <a:ext cx="12191998" cy="501836"/>
          </a:xfrm>
        </p:spPr>
        <p:txBody>
          <a:bodyPr vert="horz" lIns="91440" tIns="45720" rIns="91440" bIns="45720" rtlCol="0" anchor="ctr">
            <a:noAutofit/>
          </a:bodyPr>
          <a:lstStyle/>
          <a:p>
            <a:pPr algn="ctr"/>
            <a:r>
              <a:rPr lang="en-US" sz="5400" kern="1200" dirty="0">
                <a:latin typeface="Aptos ExtraBold" panose="020B0004020202020204" pitchFamily="34" charset="0"/>
              </a:rPr>
              <a:t>FROKOST</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itel 1">
            <a:extLst>
              <a:ext uri="{FF2B5EF4-FFF2-40B4-BE49-F238E27FC236}">
                <a16:creationId xmlns:a16="http://schemas.microsoft.com/office/drawing/2014/main" id="{9B6373EF-1C41-FC5E-0D2F-68DA519861AE}"/>
              </a:ext>
            </a:extLst>
          </p:cNvPr>
          <p:cNvSpPr txBox="1">
            <a:spLocks/>
          </p:cNvSpPr>
          <p:nvPr/>
        </p:nvSpPr>
        <p:spPr>
          <a:xfrm>
            <a:off x="0" y="2927164"/>
            <a:ext cx="12191999" cy="501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latin typeface="Aptos ExtraBold" panose="020B0004020202020204" pitchFamily="34" charset="0"/>
              </a:rPr>
              <a:t>Vi </a:t>
            </a:r>
            <a:r>
              <a:rPr lang="en-US" sz="5400" dirty="0" err="1">
                <a:solidFill>
                  <a:schemeClr val="bg1"/>
                </a:solidFill>
                <a:latin typeface="Aptos ExtraBold" panose="020B0004020202020204" pitchFamily="34" charset="0"/>
              </a:rPr>
              <a:t>mødes</a:t>
            </a:r>
            <a:r>
              <a:rPr lang="en-US" sz="5400" dirty="0">
                <a:solidFill>
                  <a:schemeClr val="bg1"/>
                </a:solidFill>
                <a:latin typeface="Aptos ExtraBold" panose="020B0004020202020204" pitchFamily="34" charset="0"/>
              </a:rPr>
              <a:t> </a:t>
            </a:r>
            <a:r>
              <a:rPr lang="en-US" sz="5400" dirty="0" err="1">
                <a:solidFill>
                  <a:schemeClr val="bg1"/>
                </a:solidFill>
                <a:latin typeface="Aptos ExtraBold" panose="020B0004020202020204" pitchFamily="34" charset="0"/>
              </a:rPr>
              <a:t>igen</a:t>
            </a:r>
            <a:r>
              <a:rPr lang="en-US" sz="5400" dirty="0">
                <a:solidFill>
                  <a:schemeClr val="bg1"/>
                </a:solidFill>
                <a:latin typeface="Aptos ExtraBold" panose="020B0004020202020204" pitchFamily="34" charset="0"/>
              </a:rPr>
              <a:t> kl. 13:00</a:t>
            </a:r>
          </a:p>
        </p:txBody>
      </p:sp>
    </p:spTree>
    <p:extLst>
      <p:ext uri="{BB962C8B-B14F-4D97-AF65-F5344CB8AC3E}">
        <p14:creationId xmlns:p14="http://schemas.microsoft.com/office/powerpoint/2010/main" val="3985307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534208"/>
            <a:ext cx="12191998" cy="501836"/>
          </a:xfrm>
        </p:spPr>
        <p:txBody>
          <a:bodyPr vert="horz" lIns="91440" tIns="45720" rIns="91440" bIns="45720" rtlCol="0" anchor="ctr">
            <a:noAutofit/>
          </a:bodyPr>
          <a:lstStyle/>
          <a:p>
            <a:r>
              <a:rPr lang="en-US" sz="5400" kern="1200" dirty="0">
                <a:latin typeface="Aptos ExtraBold" panose="020B0004020202020204" pitchFamily="34" charset="0"/>
              </a:rPr>
              <a:t>BISIDDERKORPSET</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itel 1">
            <a:extLst>
              <a:ext uri="{FF2B5EF4-FFF2-40B4-BE49-F238E27FC236}">
                <a16:creationId xmlns:a16="http://schemas.microsoft.com/office/drawing/2014/main" id="{9B6373EF-1C41-FC5E-0D2F-68DA519861AE}"/>
              </a:ext>
            </a:extLst>
          </p:cNvPr>
          <p:cNvSpPr txBox="1">
            <a:spLocks/>
          </p:cNvSpPr>
          <p:nvPr/>
        </p:nvSpPr>
        <p:spPr>
          <a:xfrm>
            <a:off x="-9" y="2581135"/>
            <a:ext cx="12191999" cy="501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chemeClr val="bg1"/>
              </a:solidFill>
              <a:latin typeface="Aptos ExtraBold" panose="020B0004020202020204" pitchFamily="34" charset="0"/>
            </a:endParaRPr>
          </a:p>
        </p:txBody>
      </p:sp>
      <p:sp>
        <p:nvSpPr>
          <p:cNvPr id="7" name="Tekstfelt 6">
            <a:extLst>
              <a:ext uri="{FF2B5EF4-FFF2-40B4-BE49-F238E27FC236}">
                <a16:creationId xmlns:a16="http://schemas.microsoft.com/office/drawing/2014/main" id="{806A3B3D-12D5-1623-2F5B-3D8B1E43909A}"/>
              </a:ext>
            </a:extLst>
          </p:cNvPr>
          <p:cNvSpPr txBox="1"/>
          <p:nvPr/>
        </p:nvSpPr>
        <p:spPr>
          <a:xfrm>
            <a:off x="157654" y="2491886"/>
            <a:ext cx="12034336" cy="2862322"/>
          </a:xfrm>
          <a:prstGeom prst="rect">
            <a:avLst/>
          </a:prstGeom>
          <a:noFill/>
        </p:spPr>
        <p:txBody>
          <a:bodyPr wrap="square">
            <a:spAutoFit/>
          </a:bodyPr>
          <a:lstStyle/>
          <a:p>
            <a:pPr marL="285750" indent="-285750">
              <a:spcAft>
                <a:spcPts val="1200"/>
              </a:spcAft>
              <a:buFont typeface="Arial" panose="020B0604020202020204" pitchFamily="34" charset="0"/>
              <a:buChar char="•"/>
            </a:pPr>
            <a:r>
              <a:rPr lang="da-DK" sz="2800" dirty="0">
                <a:solidFill>
                  <a:schemeClr val="bg1"/>
                </a:solidFill>
                <a:effectLst/>
                <a:ea typeface="Times New Roman" panose="02020603050405020304" pitchFamily="18" charset="0"/>
              </a:rPr>
              <a:t>Tro mod grundtanken i SAND – Vi er drevet af SAND-folk, for SAND-medlemmer.</a:t>
            </a:r>
          </a:p>
          <a:p>
            <a:pPr>
              <a:spcAft>
                <a:spcPts val="1200"/>
              </a:spcAft>
            </a:pPr>
            <a:endParaRPr lang="da-DK" sz="2800" dirty="0">
              <a:solidFill>
                <a:schemeClr val="bg1"/>
              </a:solidFill>
              <a:effectLst/>
              <a:ea typeface="Times New Roman" panose="02020603050405020304" pitchFamily="18" charset="0"/>
            </a:endParaRPr>
          </a:p>
          <a:p>
            <a:pPr marL="285750" indent="-285750">
              <a:spcAft>
                <a:spcPts val="1200"/>
              </a:spcAft>
              <a:buFont typeface="Arial" panose="020B0604020202020204" pitchFamily="34" charset="0"/>
              <a:buChar char="•"/>
            </a:pPr>
            <a:r>
              <a:rPr lang="da-DK" sz="2800" dirty="0">
                <a:solidFill>
                  <a:schemeClr val="bg1"/>
                </a:solidFill>
                <a:ea typeface="Times New Roman" panose="02020603050405020304" pitchFamily="18" charset="0"/>
              </a:rPr>
              <a:t>Målsætning om at hjælpe folk til at hjælpe sig selv, og hinanden. </a:t>
            </a:r>
          </a:p>
          <a:p>
            <a:pPr>
              <a:spcAft>
                <a:spcPts val="1200"/>
              </a:spcAft>
            </a:pPr>
            <a:endParaRPr lang="da-DK" sz="2800" dirty="0">
              <a:solidFill>
                <a:schemeClr val="bg1"/>
              </a:solidFill>
              <a:ea typeface="Times New Roman" panose="02020603050405020304" pitchFamily="18" charset="0"/>
            </a:endParaRPr>
          </a:p>
          <a:p>
            <a:pPr marL="285750" indent="-285750">
              <a:spcAft>
                <a:spcPts val="1200"/>
              </a:spcAft>
              <a:buFont typeface="Arial" panose="020B0604020202020204" pitchFamily="34" charset="0"/>
              <a:buChar char="•"/>
            </a:pPr>
            <a:r>
              <a:rPr lang="da-DK" sz="2800" dirty="0">
                <a:solidFill>
                  <a:schemeClr val="bg1"/>
                </a:solidFill>
                <a:effectLst/>
                <a:ea typeface="Times New Roman" panose="02020603050405020304" pitchFamily="18" charset="0"/>
              </a:rPr>
              <a:t>Godt mix af studerende og frivillige SAND-folk.</a:t>
            </a:r>
          </a:p>
        </p:txBody>
      </p:sp>
    </p:spTree>
    <p:extLst>
      <p:ext uri="{BB962C8B-B14F-4D97-AF65-F5344CB8AC3E}">
        <p14:creationId xmlns:p14="http://schemas.microsoft.com/office/powerpoint/2010/main" val="4161072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397518"/>
            <a:ext cx="9889797" cy="501836"/>
          </a:xfrm>
        </p:spPr>
        <p:txBody>
          <a:bodyPr vert="horz" lIns="91440" tIns="45720" rIns="91440" bIns="45720" rtlCol="0" anchor="ctr">
            <a:noAutofit/>
          </a:bodyPr>
          <a:lstStyle/>
          <a:p>
            <a:r>
              <a:rPr lang="en-US" sz="5400" kern="1200" dirty="0">
                <a:solidFill>
                  <a:srgbClr val="262626"/>
                </a:solidFill>
                <a:latin typeface="Aptos ExtraBold" panose="020B0004020202020204" pitchFamily="34" charset="0"/>
              </a:rPr>
              <a:t>Program 21/9</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8" name="Tekstfelt 7">
            <a:extLst>
              <a:ext uri="{FF2B5EF4-FFF2-40B4-BE49-F238E27FC236}">
                <a16:creationId xmlns:a16="http://schemas.microsoft.com/office/drawing/2014/main" id="{7F38BD61-FAB1-1BC1-D2C8-65806AAB66BE}"/>
              </a:ext>
            </a:extLst>
          </p:cNvPr>
          <p:cNvSpPr txBox="1"/>
          <p:nvPr/>
        </p:nvSpPr>
        <p:spPr>
          <a:xfrm>
            <a:off x="0" y="2393786"/>
            <a:ext cx="12192000" cy="4278094"/>
          </a:xfrm>
          <a:prstGeom prst="rect">
            <a:avLst/>
          </a:prstGeom>
          <a:noFill/>
        </p:spPr>
        <p:txBody>
          <a:bodyPr wrap="square" rtlCol="0">
            <a:spAutoFit/>
          </a:bodyPr>
          <a:lstStyle/>
          <a:p>
            <a:r>
              <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09</a:t>
            </a:r>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:00</a:t>
            </a:r>
            <a:r>
              <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da-DK" sz="1700" dirty="0">
                <a:solidFill>
                  <a:schemeClr val="bg1"/>
                </a:solidFill>
                <a:latin typeface="Calibri" panose="020F0502020204030204" pitchFamily="34" charset="0"/>
                <a:ea typeface="Calibri" panose="020F0502020204030204" pitchFamily="34" charset="0"/>
                <a:cs typeface="Times New Roman" panose="02020603050405020304" pitchFamily="18" charset="0"/>
              </a:rPr>
              <a:t>Opstart og opsummering v. Martin</a:t>
            </a:r>
            <a:endPar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09:15</a:t>
            </a:r>
            <a:r>
              <a:rPr lang="da-DK" sz="17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Stenbroens Jurister v. Caroline, Sina &amp; Tobias</a:t>
            </a:r>
            <a:endPar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11:00 								          </a:t>
            </a:r>
            <a:r>
              <a:rPr lang="da-DK" sz="17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Relevant jura – fortsat v. Martin </a:t>
            </a:r>
          </a:p>
          <a:p>
            <a:endPar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12:00 										                                            </a:t>
            </a:r>
            <a:r>
              <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Frokost</a:t>
            </a:r>
            <a:endPar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da-DK" sz="17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13:00                                                                                                                                                 </a:t>
            </a:r>
            <a:r>
              <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Bisidderkorpset – Et levende organ v. Martin et al.</a:t>
            </a:r>
          </a:p>
          <a:p>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14:00 								 				          Pause</a:t>
            </a:r>
            <a:endParaRPr lang="da-DK" sz="17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14:30 									        </a:t>
            </a:r>
            <a:r>
              <a:rPr lang="da-DK" sz="1700" dirty="0">
                <a:solidFill>
                  <a:schemeClr val="bg1"/>
                </a:solidFill>
                <a:latin typeface="Calibri" panose="020F0502020204030204" pitchFamily="34" charset="0"/>
                <a:ea typeface="Calibri" panose="020F0502020204030204" pitchFamily="34" charset="0"/>
                <a:cs typeface="Times New Roman" panose="02020603050405020304" pitchFamily="18" charset="0"/>
              </a:rPr>
              <a:t>Afrunding &amp; kommende begivenheder</a:t>
            </a:r>
          </a:p>
          <a:p>
            <a:endPar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15:00 											</a:t>
            </a:r>
            <a:r>
              <a:rPr lang="da-DK"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Tak for denne gang!</a:t>
            </a:r>
            <a:r>
              <a:rPr lang="da-DK"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da-DK" sz="1700" dirty="0"/>
          </a:p>
        </p:txBody>
      </p:sp>
    </p:spTree>
    <p:extLst>
      <p:ext uri="{BB962C8B-B14F-4D97-AF65-F5344CB8AC3E}">
        <p14:creationId xmlns:p14="http://schemas.microsoft.com/office/powerpoint/2010/main" val="3214778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534208"/>
            <a:ext cx="12191998" cy="501836"/>
          </a:xfrm>
        </p:spPr>
        <p:txBody>
          <a:bodyPr vert="horz" lIns="91440" tIns="45720" rIns="91440" bIns="45720" rtlCol="0" anchor="ctr">
            <a:noAutofit/>
          </a:bodyPr>
          <a:lstStyle/>
          <a:p>
            <a:r>
              <a:rPr lang="en-US" sz="5400" kern="1200" dirty="0">
                <a:latin typeface="Aptos ExtraBold" panose="020B0004020202020204" pitchFamily="34" charset="0"/>
              </a:rPr>
              <a:t>BISIDDERKORPSET</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itel 1">
            <a:extLst>
              <a:ext uri="{FF2B5EF4-FFF2-40B4-BE49-F238E27FC236}">
                <a16:creationId xmlns:a16="http://schemas.microsoft.com/office/drawing/2014/main" id="{9B6373EF-1C41-FC5E-0D2F-68DA519861AE}"/>
              </a:ext>
            </a:extLst>
          </p:cNvPr>
          <p:cNvSpPr txBox="1">
            <a:spLocks/>
          </p:cNvSpPr>
          <p:nvPr/>
        </p:nvSpPr>
        <p:spPr>
          <a:xfrm>
            <a:off x="-9" y="2581135"/>
            <a:ext cx="12191999" cy="501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chemeClr val="bg1"/>
              </a:solidFill>
              <a:latin typeface="Aptos ExtraBold" panose="020B0004020202020204" pitchFamily="34" charset="0"/>
            </a:endParaRPr>
          </a:p>
        </p:txBody>
      </p:sp>
      <p:sp>
        <p:nvSpPr>
          <p:cNvPr id="7" name="Tekstfelt 6">
            <a:extLst>
              <a:ext uri="{FF2B5EF4-FFF2-40B4-BE49-F238E27FC236}">
                <a16:creationId xmlns:a16="http://schemas.microsoft.com/office/drawing/2014/main" id="{806A3B3D-12D5-1623-2F5B-3D8B1E43909A}"/>
              </a:ext>
            </a:extLst>
          </p:cNvPr>
          <p:cNvSpPr txBox="1"/>
          <p:nvPr/>
        </p:nvSpPr>
        <p:spPr>
          <a:xfrm>
            <a:off x="44836" y="2345527"/>
            <a:ext cx="11827133" cy="3323987"/>
          </a:xfrm>
          <a:prstGeom prst="rect">
            <a:avLst/>
          </a:prstGeom>
          <a:noFill/>
        </p:spPr>
        <p:txBody>
          <a:bodyPr wrap="square">
            <a:spAutoFit/>
          </a:bodyPr>
          <a:lstStyle/>
          <a:p>
            <a:pPr>
              <a:spcAft>
                <a:spcPts val="1200"/>
              </a:spcAft>
            </a:pPr>
            <a:r>
              <a:rPr lang="da-DK" sz="3200" b="1" dirty="0">
                <a:solidFill>
                  <a:schemeClr val="bg1"/>
                </a:solidFill>
                <a:latin typeface="Aptos ExtraBold" panose="020B0004020202020204" pitchFamily="34" charset="0"/>
                <a:ea typeface="Times New Roman" panose="02020603050405020304" pitchFamily="18" charset="0"/>
              </a:rPr>
              <a:t>Gruppearbejde</a:t>
            </a:r>
          </a:p>
          <a:p>
            <a:pPr marL="285750" indent="-285750">
              <a:spcAft>
                <a:spcPts val="1200"/>
              </a:spcAft>
              <a:buFont typeface="Arial" panose="020B0604020202020204" pitchFamily="34" charset="0"/>
              <a:buChar char="•"/>
            </a:pPr>
            <a:r>
              <a:rPr lang="da-DK" sz="2400" dirty="0">
                <a:solidFill>
                  <a:schemeClr val="bg1"/>
                </a:solidFill>
                <a:effectLst/>
                <a:ea typeface="Times New Roman" panose="02020603050405020304" pitchFamily="18" charset="0"/>
              </a:rPr>
              <a:t>Find sammen ift. </a:t>
            </a:r>
            <a:r>
              <a:rPr lang="da-DK" sz="2400" dirty="0">
                <a:solidFill>
                  <a:schemeClr val="bg1"/>
                </a:solidFill>
                <a:ea typeface="Times New Roman" panose="02020603050405020304" pitchFamily="18" charset="0"/>
              </a:rPr>
              <a:t>g</a:t>
            </a:r>
            <a:r>
              <a:rPr lang="da-DK" sz="2400" dirty="0">
                <a:solidFill>
                  <a:schemeClr val="bg1"/>
                </a:solidFill>
                <a:effectLst/>
                <a:ea typeface="Times New Roman" panose="02020603050405020304" pitchFamily="18" charset="0"/>
              </a:rPr>
              <a:t>eografi. studerende og SAND-folk</a:t>
            </a:r>
          </a:p>
          <a:p>
            <a:pPr marL="285750" indent="-285750">
              <a:spcAft>
                <a:spcPts val="1200"/>
              </a:spcAft>
              <a:buFont typeface="Arial" panose="020B0604020202020204" pitchFamily="34" charset="0"/>
              <a:buChar char="•"/>
            </a:pPr>
            <a:r>
              <a:rPr lang="da-DK" sz="2400" dirty="0">
                <a:solidFill>
                  <a:schemeClr val="bg1"/>
                </a:solidFill>
                <a:effectLst/>
                <a:ea typeface="Times New Roman" panose="02020603050405020304" pitchFamily="18" charset="0"/>
              </a:rPr>
              <a:t>Find ud af om i kan tage på boforms-besøg </a:t>
            </a:r>
            <a:r>
              <a:rPr lang="da-DK" sz="2400" dirty="0">
                <a:solidFill>
                  <a:schemeClr val="bg1"/>
                </a:solidFill>
                <a:ea typeface="Times New Roman" panose="02020603050405020304" pitchFamily="18" charset="0"/>
              </a:rPr>
              <a:t>sammen.</a:t>
            </a:r>
          </a:p>
          <a:p>
            <a:pPr marL="285750" indent="-285750">
              <a:spcAft>
                <a:spcPts val="1200"/>
              </a:spcAft>
              <a:buFont typeface="Arial" panose="020B0604020202020204" pitchFamily="34" charset="0"/>
              <a:buChar char="•"/>
            </a:pPr>
            <a:endParaRPr lang="da-DK" sz="2400" dirty="0">
              <a:solidFill>
                <a:schemeClr val="bg1"/>
              </a:solidFill>
              <a:effectLst/>
              <a:ea typeface="Times New Roman" panose="02020603050405020304" pitchFamily="18" charset="0"/>
            </a:endParaRPr>
          </a:p>
          <a:p>
            <a:pPr>
              <a:spcAft>
                <a:spcPts val="1200"/>
              </a:spcAft>
            </a:pPr>
            <a:r>
              <a:rPr lang="da-DK" sz="3200" dirty="0">
                <a:solidFill>
                  <a:schemeClr val="bg1"/>
                </a:solidFill>
                <a:latin typeface="Aptos ExtraBold" panose="020B0004020202020204" pitchFamily="34" charset="0"/>
                <a:ea typeface="Times New Roman" panose="02020603050405020304" pitchFamily="18" charset="0"/>
              </a:rPr>
              <a:t>Hjemmeside show &amp; </a:t>
            </a:r>
            <a:r>
              <a:rPr lang="da-DK" sz="3200" dirty="0" err="1">
                <a:solidFill>
                  <a:schemeClr val="bg1"/>
                </a:solidFill>
                <a:latin typeface="Aptos ExtraBold" panose="020B0004020202020204" pitchFamily="34" charset="0"/>
                <a:ea typeface="Times New Roman" panose="02020603050405020304" pitchFamily="18" charset="0"/>
              </a:rPr>
              <a:t>tell</a:t>
            </a:r>
            <a:endParaRPr lang="da-DK" sz="3200" dirty="0">
              <a:solidFill>
                <a:schemeClr val="bg1"/>
              </a:solidFill>
              <a:effectLst/>
              <a:latin typeface="Aptos ExtraBold" panose="020B0004020202020204" pitchFamily="34" charset="0"/>
              <a:ea typeface="Times New Roman" panose="02020603050405020304" pitchFamily="18" charset="0"/>
            </a:endParaRPr>
          </a:p>
          <a:p>
            <a:pPr>
              <a:spcAft>
                <a:spcPts val="1200"/>
              </a:spcAft>
            </a:pPr>
            <a:endParaRPr lang="da-DK" sz="24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211083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534208"/>
            <a:ext cx="12191998" cy="501836"/>
          </a:xfrm>
        </p:spPr>
        <p:txBody>
          <a:bodyPr vert="horz" lIns="91440" tIns="45720" rIns="91440" bIns="45720" rtlCol="0" anchor="ctr">
            <a:noAutofit/>
          </a:bodyPr>
          <a:lstStyle/>
          <a:p>
            <a:r>
              <a:rPr lang="en-US" sz="5400" kern="1200" dirty="0">
                <a:latin typeface="Aptos ExtraBold" panose="020B0004020202020204" pitchFamily="34" charset="0"/>
              </a:rPr>
              <a:t>BISIDDERKORPSET - HJEMMESIDEN</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itel 1">
            <a:extLst>
              <a:ext uri="{FF2B5EF4-FFF2-40B4-BE49-F238E27FC236}">
                <a16:creationId xmlns:a16="http://schemas.microsoft.com/office/drawing/2014/main" id="{9B6373EF-1C41-FC5E-0D2F-68DA519861AE}"/>
              </a:ext>
            </a:extLst>
          </p:cNvPr>
          <p:cNvSpPr txBox="1">
            <a:spLocks/>
          </p:cNvSpPr>
          <p:nvPr/>
        </p:nvSpPr>
        <p:spPr>
          <a:xfrm>
            <a:off x="-9" y="2581135"/>
            <a:ext cx="12191999" cy="501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chemeClr val="bg1"/>
              </a:solidFill>
              <a:latin typeface="Aptos ExtraBold" panose="020B0004020202020204" pitchFamily="34" charset="0"/>
            </a:endParaRPr>
          </a:p>
        </p:txBody>
      </p:sp>
      <p:sp>
        <p:nvSpPr>
          <p:cNvPr id="7" name="Tekstfelt 6">
            <a:extLst>
              <a:ext uri="{FF2B5EF4-FFF2-40B4-BE49-F238E27FC236}">
                <a16:creationId xmlns:a16="http://schemas.microsoft.com/office/drawing/2014/main" id="{806A3B3D-12D5-1623-2F5B-3D8B1E43909A}"/>
              </a:ext>
            </a:extLst>
          </p:cNvPr>
          <p:cNvSpPr txBox="1"/>
          <p:nvPr/>
        </p:nvSpPr>
        <p:spPr>
          <a:xfrm>
            <a:off x="44836" y="2345527"/>
            <a:ext cx="12147154" cy="5016758"/>
          </a:xfrm>
          <a:prstGeom prst="rect">
            <a:avLst/>
          </a:prstGeom>
          <a:noFill/>
        </p:spPr>
        <p:txBody>
          <a:bodyPr wrap="square">
            <a:spAutoFit/>
          </a:bodyPr>
          <a:lstStyle/>
          <a:p>
            <a:pPr algn="ctr">
              <a:spcAft>
                <a:spcPts val="1200"/>
              </a:spcAft>
            </a:pPr>
            <a:r>
              <a:rPr lang="da-DK" sz="4000" dirty="0">
                <a:solidFill>
                  <a:schemeClr val="bg1"/>
                </a:solidFill>
                <a:effectLst/>
                <a:latin typeface="Aptos ExtraBold" panose="020B0004020202020204" pitchFamily="34" charset="0"/>
                <a:ea typeface="Times New Roman" panose="02020603050405020304" pitchFamily="18" charset="0"/>
                <a:hlinkClick r:id="rId4"/>
              </a:rPr>
              <a:t>SANDUDVALG.DK/</a:t>
            </a:r>
            <a:endParaRPr lang="da-DK" sz="4000" dirty="0">
              <a:solidFill>
                <a:schemeClr val="bg1"/>
              </a:solidFill>
              <a:effectLst/>
              <a:latin typeface="Aptos ExtraBold" panose="020B0004020202020204" pitchFamily="34" charset="0"/>
              <a:ea typeface="Times New Roman" panose="02020603050405020304" pitchFamily="18" charset="0"/>
            </a:endParaRPr>
          </a:p>
          <a:p>
            <a:pPr algn="ctr">
              <a:spcAft>
                <a:spcPts val="1200"/>
              </a:spcAft>
            </a:pPr>
            <a:r>
              <a:rPr lang="da-DK" sz="3600" dirty="0">
                <a:solidFill>
                  <a:schemeClr val="bg1"/>
                </a:solidFill>
                <a:latin typeface="Aptos ExtraBold" panose="020B0004020202020204" pitchFamily="34" charset="0"/>
                <a:ea typeface="Times New Roman" panose="02020603050405020304" pitchFamily="18" charset="0"/>
              </a:rPr>
              <a:t>Overblik over bisiddere</a:t>
            </a:r>
          </a:p>
          <a:p>
            <a:pPr algn="ctr">
              <a:spcAft>
                <a:spcPts val="1200"/>
              </a:spcAft>
            </a:pPr>
            <a:r>
              <a:rPr lang="da-DK" sz="3600" dirty="0">
                <a:solidFill>
                  <a:schemeClr val="bg1"/>
                </a:solidFill>
                <a:effectLst/>
                <a:latin typeface="Aptos ExtraBold" panose="020B0004020202020204" pitchFamily="34" charset="0"/>
                <a:ea typeface="Times New Roman" panose="02020603050405020304" pitchFamily="18" charset="0"/>
              </a:rPr>
              <a:t>Relevante dokumenter (WIP)</a:t>
            </a:r>
          </a:p>
          <a:p>
            <a:pPr algn="ctr">
              <a:spcAft>
                <a:spcPts val="1200"/>
              </a:spcAft>
            </a:pPr>
            <a:r>
              <a:rPr lang="da-DK" sz="3600" dirty="0">
                <a:solidFill>
                  <a:schemeClr val="bg1"/>
                </a:solidFill>
                <a:latin typeface="Aptos ExtraBold" panose="020B0004020202020204" pitchFamily="34" charset="0"/>
                <a:ea typeface="Times New Roman" panose="02020603050405020304" pitchFamily="18" charset="0"/>
              </a:rPr>
              <a:t>Liste over boformer</a:t>
            </a:r>
            <a:endParaRPr lang="da-DK" sz="3600" dirty="0">
              <a:solidFill>
                <a:schemeClr val="bg1"/>
              </a:solidFill>
              <a:effectLst/>
              <a:latin typeface="Aptos ExtraBold" panose="020B0004020202020204" pitchFamily="34" charset="0"/>
              <a:ea typeface="Times New Roman" panose="02020603050405020304" pitchFamily="18" charset="0"/>
            </a:endParaRPr>
          </a:p>
          <a:p>
            <a:pPr algn="ctr">
              <a:spcAft>
                <a:spcPts val="1200"/>
              </a:spcAft>
            </a:pPr>
            <a:r>
              <a:rPr lang="da-DK" sz="3600" dirty="0">
                <a:solidFill>
                  <a:schemeClr val="bg1"/>
                </a:solidFill>
                <a:effectLst/>
                <a:latin typeface="Aptos ExtraBold" panose="020B0004020202020204" pitchFamily="34" charset="0"/>
                <a:ea typeface="Times New Roman" panose="02020603050405020304" pitchFamily="18" charset="0"/>
              </a:rPr>
              <a:t>Event-kalender</a:t>
            </a:r>
          </a:p>
          <a:p>
            <a:pPr algn="ctr">
              <a:spcAft>
                <a:spcPts val="1200"/>
              </a:spcAft>
            </a:pPr>
            <a:r>
              <a:rPr lang="da-DK" sz="3600" dirty="0">
                <a:solidFill>
                  <a:schemeClr val="bg1"/>
                </a:solidFill>
                <a:latin typeface="Aptos ExtraBold" panose="020B0004020202020204" pitchFamily="34" charset="0"/>
                <a:ea typeface="Times New Roman" panose="02020603050405020304" pitchFamily="18" charset="0"/>
              </a:rPr>
              <a:t>Links til retshjælp, økonomisk rådgivning m.m.</a:t>
            </a:r>
            <a:endParaRPr lang="da-DK" sz="3600" dirty="0">
              <a:solidFill>
                <a:schemeClr val="bg1"/>
              </a:solidFill>
              <a:effectLst/>
              <a:latin typeface="Aptos ExtraBold" panose="020B0004020202020204" pitchFamily="34" charset="0"/>
              <a:ea typeface="Times New Roman" panose="02020603050405020304" pitchFamily="18" charset="0"/>
            </a:endParaRPr>
          </a:p>
          <a:p>
            <a:pPr marL="571500" indent="-571500" algn="ctr">
              <a:spcAft>
                <a:spcPts val="1200"/>
              </a:spcAft>
              <a:buFont typeface="Arial" panose="020B0604020202020204" pitchFamily="34" charset="0"/>
              <a:buChar char="•"/>
            </a:pPr>
            <a:endParaRPr lang="da-DK" sz="4000" dirty="0">
              <a:solidFill>
                <a:schemeClr val="bg1"/>
              </a:solidFill>
              <a:effectLst/>
              <a:latin typeface="Aptos ExtraBold" panose="020B0004020202020204" pitchFamily="34" charset="0"/>
              <a:ea typeface="Times New Roman" panose="02020603050405020304" pitchFamily="18" charset="0"/>
            </a:endParaRPr>
          </a:p>
        </p:txBody>
      </p:sp>
    </p:spTree>
    <p:extLst>
      <p:ext uri="{BB962C8B-B14F-4D97-AF65-F5344CB8AC3E}">
        <p14:creationId xmlns:p14="http://schemas.microsoft.com/office/powerpoint/2010/main" val="2223965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534208"/>
            <a:ext cx="12191998" cy="501836"/>
          </a:xfrm>
        </p:spPr>
        <p:txBody>
          <a:bodyPr vert="horz" lIns="91440" tIns="45720" rIns="91440" bIns="45720" rtlCol="0" anchor="ctr">
            <a:noAutofit/>
          </a:bodyPr>
          <a:lstStyle/>
          <a:p>
            <a:r>
              <a:rPr lang="en-US" sz="5400" kern="1200" dirty="0">
                <a:latin typeface="Aptos ExtraBold" panose="020B0004020202020204" pitchFamily="34" charset="0"/>
              </a:rPr>
              <a:t>AFRUNDING</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itel 1">
            <a:extLst>
              <a:ext uri="{FF2B5EF4-FFF2-40B4-BE49-F238E27FC236}">
                <a16:creationId xmlns:a16="http://schemas.microsoft.com/office/drawing/2014/main" id="{9B6373EF-1C41-FC5E-0D2F-68DA519861AE}"/>
              </a:ext>
            </a:extLst>
          </p:cNvPr>
          <p:cNvSpPr txBox="1">
            <a:spLocks/>
          </p:cNvSpPr>
          <p:nvPr/>
        </p:nvSpPr>
        <p:spPr>
          <a:xfrm>
            <a:off x="-9" y="2581135"/>
            <a:ext cx="12191999" cy="501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chemeClr val="bg1"/>
              </a:solidFill>
              <a:latin typeface="Aptos ExtraBold" panose="020B0004020202020204" pitchFamily="34" charset="0"/>
            </a:endParaRPr>
          </a:p>
        </p:txBody>
      </p:sp>
      <p:sp>
        <p:nvSpPr>
          <p:cNvPr id="7" name="Tekstfelt 6">
            <a:extLst>
              <a:ext uri="{FF2B5EF4-FFF2-40B4-BE49-F238E27FC236}">
                <a16:creationId xmlns:a16="http://schemas.microsoft.com/office/drawing/2014/main" id="{806A3B3D-12D5-1623-2F5B-3D8B1E43909A}"/>
              </a:ext>
            </a:extLst>
          </p:cNvPr>
          <p:cNvSpPr txBox="1"/>
          <p:nvPr/>
        </p:nvSpPr>
        <p:spPr>
          <a:xfrm>
            <a:off x="0" y="2809056"/>
            <a:ext cx="6890995" cy="3170099"/>
          </a:xfrm>
          <a:prstGeom prst="rect">
            <a:avLst/>
          </a:prstGeom>
          <a:noFill/>
        </p:spPr>
        <p:txBody>
          <a:bodyPr wrap="square">
            <a:spAutoFit/>
          </a:bodyPr>
          <a:lstStyle/>
          <a:p>
            <a:pPr marL="571500" indent="-571500">
              <a:spcAft>
                <a:spcPts val="1200"/>
              </a:spcAft>
              <a:buFont typeface="Arial" panose="020B0604020202020204" pitchFamily="34" charset="0"/>
              <a:buChar char="•"/>
            </a:pPr>
            <a:r>
              <a:rPr lang="da-DK" sz="36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Boformsbesøg</a:t>
            </a:r>
            <a:r>
              <a:rPr lang="da-DK"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 september og oktober.</a:t>
            </a:r>
          </a:p>
          <a:p>
            <a:pPr marL="571500" indent="-571500">
              <a:spcAft>
                <a:spcPts val="1200"/>
              </a:spcAft>
              <a:buFont typeface="Arial" panose="020B0604020202020204" pitchFamily="34" charset="0"/>
              <a:buChar char="•"/>
            </a:pPr>
            <a:r>
              <a:rPr lang="da-DK"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Hjemløsedagen i København 17. oktober.</a:t>
            </a:r>
            <a:endParaRPr lang="da-DK"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spcAft>
                <a:spcPts val="1200"/>
              </a:spcAft>
              <a:buFont typeface="Arial" panose="020B0604020202020204" pitchFamily="34" charset="0"/>
              <a:buChar char="•"/>
            </a:pPr>
            <a:r>
              <a:rPr lang="da-DK"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Kalender.</a:t>
            </a:r>
          </a:p>
        </p:txBody>
      </p:sp>
      <p:pic>
        <p:nvPicPr>
          <p:cNvPr id="8" name="Billede 7" descr="Et billede, der indeholder person, tøj, begivenhed, Dimission&#10;&#10;Automatisk genereret beskrivelse">
            <a:extLst>
              <a:ext uri="{FF2B5EF4-FFF2-40B4-BE49-F238E27FC236}">
                <a16:creationId xmlns:a16="http://schemas.microsoft.com/office/drawing/2014/main" id="{9C67DEBB-C8AC-09B3-3A94-D9C603BAA1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2229" y="3399069"/>
            <a:ext cx="4559761" cy="3032390"/>
          </a:xfrm>
          <a:prstGeom prst="rect">
            <a:avLst/>
          </a:prstGeom>
        </p:spPr>
      </p:pic>
    </p:spTree>
    <p:extLst>
      <p:ext uri="{BB962C8B-B14F-4D97-AF65-F5344CB8AC3E}">
        <p14:creationId xmlns:p14="http://schemas.microsoft.com/office/powerpoint/2010/main" val="3016248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lede 7" descr="Et billede, der indeholder person, tøj, begivenhed, Dimission&#10;&#10;Automatisk genereret beskrivelse">
            <a:extLst>
              <a:ext uri="{FF2B5EF4-FFF2-40B4-BE49-F238E27FC236}">
                <a16:creationId xmlns:a16="http://schemas.microsoft.com/office/drawing/2014/main" id="{9C67DEBB-C8AC-09B3-3A94-D9C603BAA14F}"/>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3585"/>
          <a:stretch/>
        </p:blipFill>
        <p:spPr>
          <a:xfrm>
            <a:off x="3523478" y="10"/>
            <a:ext cx="8668512" cy="6857990"/>
          </a:xfrm>
          <a:prstGeom prst="rect">
            <a:avLst/>
          </a:prstGeom>
        </p:spPr>
      </p:pic>
      <p:sp>
        <p:nvSpPr>
          <p:cNvPr id="21" name="Rectangle 2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err="1">
                <a:solidFill>
                  <a:schemeClr val="bg1"/>
                </a:solidFill>
                <a:latin typeface="Aptos ExtraBold" panose="020B0004020202020204" pitchFamily="34" charset="0"/>
              </a:rPr>
              <a:t>Kursusbevis</a:t>
            </a:r>
            <a:endParaRPr lang="en-US" sz="4800" dirty="0">
              <a:solidFill>
                <a:schemeClr val="bg1"/>
              </a:solidFill>
              <a:latin typeface="Aptos ExtraBold" panose="020B0004020202020204" pitchFamily="34" charset="0"/>
            </a:endParaRP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 y="541672"/>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1445" y="34598"/>
            <a:ext cx="1182170" cy="1182170"/>
          </a:xfrm>
          <a:prstGeom prst="rect">
            <a:avLst/>
          </a:prstGeom>
        </p:spPr>
      </p:pic>
      <p:sp>
        <p:nvSpPr>
          <p:cNvPr id="3" name="Titel 1">
            <a:extLst>
              <a:ext uri="{FF2B5EF4-FFF2-40B4-BE49-F238E27FC236}">
                <a16:creationId xmlns:a16="http://schemas.microsoft.com/office/drawing/2014/main" id="{9B6373EF-1C41-FC5E-0D2F-68DA519861AE}"/>
              </a:ext>
            </a:extLst>
          </p:cNvPr>
          <p:cNvSpPr txBox="1">
            <a:spLocks/>
          </p:cNvSpPr>
          <p:nvPr/>
        </p:nvSpPr>
        <p:spPr>
          <a:xfrm>
            <a:off x="-9" y="2581135"/>
            <a:ext cx="12191999" cy="501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chemeClr val="bg1"/>
              </a:solidFill>
              <a:latin typeface="Aptos ExtraBold" panose="020B0004020202020204" pitchFamily="34" charset="0"/>
            </a:endParaRPr>
          </a:p>
        </p:txBody>
      </p:sp>
    </p:spTree>
    <p:extLst>
      <p:ext uri="{BB962C8B-B14F-4D97-AF65-F5344CB8AC3E}">
        <p14:creationId xmlns:p14="http://schemas.microsoft.com/office/powerpoint/2010/main" val="391539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534208"/>
            <a:ext cx="12191998" cy="501836"/>
          </a:xfrm>
        </p:spPr>
        <p:txBody>
          <a:bodyPr vert="horz" lIns="91440" tIns="45720" rIns="91440" bIns="45720" rtlCol="0" anchor="ctr">
            <a:noAutofit/>
          </a:bodyPr>
          <a:lstStyle/>
          <a:p>
            <a:pPr algn="ctr"/>
            <a:r>
              <a:rPr lang="en-US" sz="5400" kern="1200" dirty="0">
                <a:latin typeface="Aptos ExtraBold" panose="020B0004020202020204" pitchFamily="34" charset="0"/>
              </a:rPr>
              <a:t>TAK FOR DENNE GANG</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itel 1">
            <a:extLst>
              <a:ext uri="{FF2B5EF4-FFF2-40B4-BE49-F238E27FC236}">
                <a16:creationId xmlns:a16="http://schemas.microsoft.com/office/drawing/2014/main" id="{9B6373EF-1C41-FC5E-0D2F-68DA519861AE}"/>
              </a:ext>
            </a:extLst>
          </p:cNvPr>
          <p:cNvSpPr txBox="1">
            <a:spLocks/>
          </p:cNvSpPr>
          <p:nvPr/>
        </p:nvSpPr>
        <p:spPr>
          <a:xfrm>
            <a:off x="-9" y="2581135"/>
            <a:ext cx="12191999" cy="501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400" dirty="0">
              <a:solidFill>
                <a:schemeClr val="bg1"/>
              </a:solidFill>
              <a:latin typeface="Aptos ExtraBold" panose="020B0004020202020204" pitchFamily="34" charset="0"/>
            </a:endParaRPr>
          </a:p>
        </p:txBody>
      </p:sp>
      <p:sp>
        <p:nvSpPr>
          <p:cNvPr id="6" name="Titel 1">
            <a:extLst>
              <a:ext uri="{FF2B5EF4-FFF2-40B4-BE49-F238E27FC236}">
                <a16:creationId xmlns:a16="http://schemas.microsoft.com/office/drawing/2014/main" id="{14635D92-85F0-ECC5-8E97-0CF0D94938AB}"/>
              </a:ext>
            </a:extLst>
          </p:cNvPr>
          <p:cNvSpPr txBox="1">
            <a:spLocks/>
          </p:cNvSpPr>
          <p:nvPr/>
        </p:nvSpPr>
        <p:spPr>
          <a:xfrm>
            <a:off x="0" y="2691965"/>
            <a:ext cx="12192000" cy="5018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latin typeface="Aptos ExtraBold" panose="020B0004020202020204" pitchFamily="34" charset="0"/>
              </a:rPr>
              <a:t>I HAR VÆRET EN FORNØJELSE!</a:t>
            </a:r>
          </a:p>
        </p:txBody>
      </p:sp>
      <p:sp>
        <p:nvSpPr>
          <p:cNvPr id="9" name="Tekstfelt 8">
            <a:extLst>
              <a:ext uri="{FF2B5EF4-FFF2-40B4-BE49-F238E27FC236}">
                <a16:creationId xmlns:a16="http://schemas.microsoft.com/office/drawing/2014/main" id="{421D1756-3719-4327-F425-00A56B7D75C1}"/>
              </a:ext>
            </a:extLst>
          </p:cNvPr>
          <p:cNvSpPr txBox="1"/>
          <p:nvPr/>
        </p:nvSpPr>
        <p:spPr>
          <a:xfrm>
            <a:off x="8715501" y="4948904"/>
            <a:ext cx="3269287" cy="1754326"/>
          </a:xfrm>
          <a:prstGeom prst="rect">
            <a:avLst/>
          </a:prstGeom>
          <a:noFill/>
        </p:spPr>
        <p:txBody>
          <a:bodyPr wrap="square" rtlCol="0">
            <a:spAutoFit/>
          </a:bodyPr>
          <a:lstStyle/>
          <a:p>
            <a:r>
              <a:rPr lang="da-DK" dirty="0">
                <a:solidFill>
                  <a:schemeClr val="bg1"/>
                </a:solidFill>
                <a:latin typeface="Aptos ExtraBold" panose="020B0004020202020204" pitchFamily="34" charset="0"/>
              </a:rPr>
              <a:t>MARTIN RASMUSSEN</a:t>
            </a:r>
          </a:p>
          <a:p>
            <a:r>
              <a:rPr lang="da-DK" dirty="0">
                <a:solidFill>
                  <a:schemeClr val="bg1"/>
                </a:solidFill>
                <a:latin typeface="Aptos ExtraBold" panose="020B0004020202020204" pitchFamily="34" charset="0"/>
                <a:hlinkClick r:id="rId4"/>
              </a:rPr>
              <a:t>MARTIN@SANDUDVALG.DK</a:t>
            </a:r>
            <a:endParaRPr lang="da-DK" dirty="0">
              <a:solidFill>
                <a:schemeClr val="bg1"/>
              </a:solidFill>
              <a:latin typeface="Aptos ExtraBold" panose="020B0004020202020204" pitchFamily="34" charset="0"/>
            </a:endParaRPr>
          </a:p>
          <a:p>
            <a:r>
              <a:rPr lang="da-DK" dirty="0">
                <a:solidFill>
                  <a:schemeClr val="bg1"/>
                </a:solidFill>
                <a:latin typeface="Aptos ExtraBold" panose="020B0004020202020204" pitchFamily="34" charset="0"/>
              </a:rPr>
              <a:t>TLF: 93 89 06 91</a:t>
            </a:r>
          </a:p>
          <a:p>
            <a:endParaRPr lang="da-DK" dirty="0">
              <a:solidFill>
                <a:schemeClr val="bg1"/>
              </a:solidFill>
              <a:latin typeface="Aptos ExtraBold" panose="020B0004020202020204" pitchFamily="34" charset="0"/>
            </a:endParaRPr>
          </a:p>
          <a:p>
            <a:r>
              <a:rPr lang="da-DK" dirty="0">
                <a:solidFill>
                  <a:schemeClr val="bg1"/>
                </a:solidFill>
                <a:latin typeface="Aptos ExtraBold" panose="020B0004020202020204" pitchFamily="34" charset="0"/>
              </a:rPr>
              <a:t>SEKRETARIATET</a:t>
            </a:r>
          </a:p>
          <a:p>
            <a:r>
              <a:rPr lang="da-DK" dirty="0">
                <a:solidFill>
                  <a:schemeClr val="bg1"/>
                </a:solidFill>
                <a:latin typeface="Aptos ExtraBold" panose="020B0004020202020204" pitchFamily="34" charset="0"/>
              </a:rPr>
              <a:t>TLF: </a:t>
            </a:r>
            <a:r>
              <a:rPr lang="da-DK" sz="1800" dirty="0">
                <a:solidFill>
                  <a:schemeClr val="bg1"/>
                </a:solidFill>
                <a:effectLst/>
                <a:latin typeface="Aptos ExtraBold" panose="020B0004020202020204" pitchFamily="34" charset="0"/>
                <a:ea typeface="Calibri" panose="020F0502020204030204" pitchFamily="34" charset="0"/>
              </a:rPr>
              <a:t>89 93 70 60</a:t>
            </a:r>
            <a:endParaRPr lang="da-DK" dirty="0">
              <a:solidFill>
                <a:schemeClr val="bg1"/>
              </a:solidFill>
              <a:latin typeface="Aptos ExtraBold" panose="020B0004020202020204" pitchFamily="34" charset="0"/>
            </a:endParaRPr>
          </a:p>
        </p:txBody>
      </p:sp>
    </p:spTree>
    <p:extLst>
      <p:ext uri="{BB962C8B-B14F-4D97-AF65-F5344CB8AC3E}">
        <p14:creationId xmlns:p14="http://schemas.microsoft.com/office/powerpoint/2010/main" val="210426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lede 5" descr="Et billede, der indeholder tøj, person, Ansigt, Danse&#10;&#10;Automatisk genereret beskrivelse">
            <a:extLst>
              <a:ext uri="{FF2B5EF4-FFF2-40B4-BE49-F238E27FC236}">
                <a16:creationId xmlns:a16="http://schemas.microsoft.com/office/drawing/2014/main" id="{E6CA1133-74F8-6860-BCD1-7DF21EA81BB4}"/>
              </a:ext>
            </a:extLst>
          </p:cNvPr>
          <p:cNvPicPr>
            <a:picLocks noChangeAspect="1"/>
          </p:cNvPicPr>
          <p:nvPr/>
        </p:nvPicPr>
        <p:blipFill rotWithShape="1">
          <a:blip r:embed="rId2">
            <a:extLst>
              <a:ext uri="{28A0092B-C50C-407E-A947-70E740481C1C}">
                <a14:useLocalDpi xmlns:a14="http://schemas.microsoft.com/office/drawing/2010/main" val="0"/>
              </a:ext>
            </a:extLst>
          </a:blip>
          <a:srcRect t="6245" r="8994" b="21757"/>
          <a:stretch/>
        </p:blipFill>
        <p:spPr>
          <a:xfrm>
            <a:off x="4515873" y="785126"/>
            <a:ext cx="7676124" cy="6072874"/>
          </a:xfrm>
          <a:prstGeom prst="rect">
            <a:avLst/>
          </a:prstGeom>
        </p:spPr>
      </p:pic>
      <p:sp>
        <p:nvSpPr>
          <p:cNvPr id="21" name="Rectangle 2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234700" y="2517988"/>
            <a:ext cx="4023360" cy="1338506"/>
          </a:xfrm>
        </p:spPr>
        <p:txBody>
          <a:bodyPr vert="horz" lIns="91440" tIns="45720" rIns="91440" bIns="45720" rtlCol="0" anchor="b">
            <a:noAutofit/>
          </a:bodyPr>
          <a:lstStyle/>
          <a:p>
            <a:pPr algn="ctr"/>
            <a:r>
              <a:rPr lang="en-US" sz="6000" dirty="0" err="1">
                <a:solidFill>
                  <a:schemeClr val="bg1"/>
                </a:solidFill>
                <a:latin typeface="Aptos ExtraBold" panose="020B0004020202020204" pitchFamily="34" charset="0"/>
              </a:rPr>
              <a:t>Hvad</a:t>
            </a:r>
            <a:r>
              <a:rPr lang="en-US" sz="6000" dirty="0">
                <a:solidFill>
                  <a:schemeClr val="bg1"/>
                </a:solidFill>
                <a:latin typeface="Aptos ExtraBold" panose="020B0004020202020204" pitchFamily="34" charset="0"/>
              </a:rPr>
              <a:t> er </a:t>
            </a:r>
            <a:r>
              <a:rPr lang="en-US" sz="6000" dirty="0" err="1">
                <a:solidFill>
                  <a:schemeClr val="bg1"/>
                </a:solidFill>
                <a:latin typeface="Aptos ExtraBold" panose="020B0004020202020204" pitchFamily="34" charset="0"/>
              </a:rPr>
              <a:t>en</a:t>
            </a:r>
            <a:r>
              <a:rPr lang="en-US" sz="6000" dirty="0">
                <a:solidFill>
                  <a:schemeClr val="bg1"/>
                </a:solidFill>
                <a:latin typeface="Aptos ExtraBold" panose="020B0004020202020204" pitchFamily="34" charset="0"/>
              </a:rPr>
              <a:t> </a:t>
            </a:r>
            <a:r>
              <a:rPr lang="en-US" sz="6000" dirty="0" err="1">
                <a:solidFill>
                  <a:schemeClr val="bg1"/>
                </a:solidFill>
                <a:latin typeface="Aptos ExtraBold" panose="020B0004020202020204" pitchFamily="34" charset="0"/>
              </a:rPr>
              <a:t>bisidder</a:t>
            </a:r>
            <a:r>
              <a:rPr lang="en-US" sz="6000" dirty="0">
                <a:solidFill>
                  <a:schemeClr val="bg1"/>
                </a:solidFill>
                <a:latin typeface="Aptos ExtraBold" panose="020B0004020202020204" pitchFamily="34" charset="0"/>
              </a:rPr>
              <a:t>?</a:t>
            </a: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 y="540664"/>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6056" y="124117"/>
            <a:ext cx="1058731" cy="1058731"/>
          </a:xfrm>
          <a:prstGeom prst="rect">
            <a:avLst/>
          </a:prstGeom>
        </p:spPr>
      </p:pic>
      <p:pic>
        <p:nvPicPr>
          <p:cNvPr id="7" name="Billede 6" descr="Et billede, der indeholder tekst, emblem, symbol, cirkel&#10;&#10;Automatisk genereret beskrivelse">
            <a:extLst>
              <a:ext uri="{FF2B5EF4-FFF2-40B4-BE49-F238E27FC236}">
                <a16:creationId xmlns:a16="http://schemas.microsoft.com/office/drawing/2014/main" id="{E28579F4-4F2C-8025-13E3-4ACEDE2D3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Tree>
    <p:extLst>
      <p:ext uri="{BB962C8B-B14F-4D97-AF65-F5344CB8AC3E}">
        <p14:creationId xmlns:p14="http://schemas.microsoft.com/office/powerpoint/2010/main" val="135883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397518"/>
            <a:ext cx="9889797" cy="501836"/>
          </a:xfrm>
        </p:spPr>
        <p:txBody>
          <a:bodyPr vert="horz" lIns="91440" tIns="45720" rIns="91440" bIns="45720" rtlCol="0" anchor="ctr">
            <a:noAutofit/>
          </a:bodyPr>
          <a:lstStyle/>
          <a:p>
            <a:r>
              <a:rPr lang="en-US" sz="5400" kern="1200" dirty="0" err="1">
                <a:solidFill>
                  <a:srgbClr val="262626"/>
                </a:solidFill>
                <a:latin typeface="Aptos ExtraBold" panose="020B0004020202020204" pitchFamily="34" charset="0"/>
              </a:rPr>
              <a:t>Hvad</a:t>
            </a:r>
            <a:r>
              <a:rPr lang="en-US" sz="5400" kern="1200" dirty="0">
                <a:solidFill>
                  <a:srgbClr val="262626"/>
                </a:solidFill>
                <a:latin typeface="Aptos ExtraBold" panose="020B0004020202020204" pitchFamily="34" charset="0"/>
              </a:rPr>
              <a:t> er </a:t>
            </a:r>
            <a:r>
              <a:rPr lang="en-US" sz="5400" kern="1200" dirty="0" err="1">
                <a:solidFill>
                  <a:srgbClr val="262626"/>
                </a:solidFill>
                <a:latin typeface="Aptos ExtraBold" panose="020B0004020202020204" pitchFamily="34" charset="0"/>
              </a:rPr>
              <a:t>en</a:t>
            </a:r>
            <a:r>
              <a:rPr lang="en-US" sz="5400" kern="1200" dirty="0">
                <a:solidFill>
                  <a:srgbClr val="262626"/>
                </a:solidFill>
                <a:latin typeface="Aptos ExtraBold" panose="020B0004020202020204" pitchFamily="34" charset="0"/>
              </a:rPr>
              <a:t> </a:t>
            </a:r>
            <a:r>
              <a:rPr lang="en-US" sz="5400" kern="1200" dirty="0" err="1">
                <a:solidFill>
                  <a:srgbClr val="262626"/>
                </a:solidFill>
                <a:latin typeface="Aptos ExtraBold" panose="020B0004020202020204" pitchFamily="34" charset="0"/>
              </a:rPr>
              <a:t>bisidder</a:t>
            </a:r>
            <a:r>
              <a:rPr lang="en-US" sz="5400" kern="1200" dirty="0">
                <a:solidFill>
                  <a:srgbClr val="262626"/>
                </a:solidFill>
                <a:latin typeface="Aptos ExtraBold" panose="020B0004020202020204" pitchFamily="34" charset="0"/>
              </a:rPr>
              <a:t>?</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7" name="Tekstfelt 6">
            <a:extLst>
              <a:ext uri="{FF2B5EF4-FFF2-40B4-BE49-F238E27FC236}">
                <a16:creationId xmlns:a16="http://schemas.microsoft.com/office/drawing/2014/main" id="{21BEE00F-5C90-C47D-918A-A15F084614A1}"/>
              </a:ext>
            </a:extLst>
          </p:cNvPr>
          <p:cNvSpPr txBox="1"/>
          <p:nvPr/>
        </p:nvSpPr>
        <p:spPr>
          <a:xfrm>
            <a:off x="0" y="2670546"/>
            <a:ext cx="6096000" cy="4462760"/>
          </a:xfrm>
          <a:prstGeom prst="rect">
            <a:avLst/>
          </a:prstGeom>
          <a:noFill/>
        </p:spPr>
        <p:txBody>
          <a:bodyPr wrap="square" rtlCol="0">
            <a:spAutoFit/>
          </a:bodyPr>
          <a:lstStyle/>
          <a:p>
            <a:pPr marL="285750" indent="-285750">
              <a:buFont typeface="Wingdings" panose="05000000000000000000" pitchFamily="2" charset="2"/>
              <a:buChar char="§"/>
            </a:pPr>
            <a:r>
              <a:rPr lang="da-DK" sz="2800" dirty="0">
                <a:solidFill>
                  <a:schemeClr val="bg1"/>
                </a:solidFill>
              </a:rPr>
              <a:t>En støtteperson til samtaler med myndigheder såsom kommune eller boform.</a:t>
            </a:r>
          </a:p>
          <a:p>
            <a:endParaRPr lang="da-DK" sz="2800" dirty="0">
              <a:solidFill>
                <a:schemeClr val="bg1"/>
              </a:solidFill>
            </a:endParaRPr>
          </a:p>
          <a:p>
            <a:pPr marL="285750" indent="-285750">
              <a:buFont typeface="Wingdings" panose="05000000000000000000" pitchFamily="2" charset="2"/>
              <a:buChar char="§"/>
            </a:pPr>
            <a:r>
              <a:rPr lang="da-DK" sz="2800" dirty="0">
                <a:solidFill>
                  <a:schemeClr val="bg1"/>
                </a:solidFill>
              </a:rPr>
              <a:t>Bisidder er en begrænset rolle.</a:t>
            </a:r>
          </a:p>
          <a:p>
            <a:pPr marL="285750" indent="-285750">
              <a:buFont typeface="Wingdings" panose="05000000000000000000" pitchFamily="2" charset="2"/>
              <a:buChar char="§"/>
            </a:pPr>
            <a:endParaRPr lang="da-DK" sz="2800" dirty="0">
              <a:solidFill>
                <a:schemeClr val="bg1"/>
              </a:solidFill>
            </a:endParaRPr>
          </a:p>
          <a:p>
            <a:pPr marL="285750" indent="-285750">
              <a:buFont typeface="Wingdings" panose="05000000000000000000" pitchFamily="2" charset="2"/>
              <a:buChar char="§"/>
            </a:pPr>
            <a:r>
              <a:rPr lang="da-DK" sz="2800" dirty="0">
                <a:solidFill>
                  <a:schemeClr val="bg1"/>
                </a:solidFill>
              </a:rPr>
              <a:t>Primært en ”lyttende” og forberedende-rolle. </a:t>
            </a:r>
          </a:p>
          <a:p>
            <a:endParaRPr lang="da-DK" sz="2400" dirty="0">
              <a:solidFill>
                <a:schemeClr val="bg1"/>
              </a:solidFill>
            </a:endParaRPr>
          </a:p>
          <a:p>
            <a:endParaRPr lang="da-DK" dirty="0">
              <a:solidFill>
                <a:schemeClr val="bg1"/>
              </a:solidFill>
            </a:endParaRPr>
          </a:p>
          <a:p>
            <a:endParaRPr lang="da-DK" dirty="0">
              <a:solidFill>
                <a:schemeClr val="bg1"/>
              </a:solidFill>
            </a:endParaRPr>
          </a:p>
        </p:txBody>
      </p:sp>
    </p:spTree>
    <p:extLst>
      <p:ext uri="{BB962C8B-B14F-4D97-AF65-F5344CB8AC3E}">
        <p14:creationId xmlns:p14="http://schemas.microsoft.com/office/powerpoint/2010/main" val="412033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397518"/>
            <a:ext cx="9889797" cy="501836"/>
          </a:xfrm>
        </p:spPr>
        <p:txBody>
          <a:bodyPr vert="horz" lIns="91440" tIns="45720" rIns="91440" bIns="45720" rtlCol="0" anchor="ctr">
            <a:noAutofit/>
          </a:bodyPr>
          <a:lstStyle/>
          <a:p>
            <a:r>
              <a:rPr lang="en-US" sz="5400" kern="1200" dirty="0" err="1">
                <a:solidFill>
                  <a:srgbClr val="262626"/>
                </a:solidFill>
                <a:latin typeface="Aptos ExtraBold" panose="020B0004020202020204" pitchFamily="34" charset="0"/>
              </a:rPr>
              <a:t>Hvad</a:t>
            </a:r>
            <a:r>
              <a:rPr lang="en-US" sz="5400" kern="1200" dirty="0">
                <a:solidFill>
                  <a:srgbClr val="262626"/>
                </a:solidFill>
                <a:latin typeface="Aptos ExtraBold" panose="020B0004020202020204" pitchFamily="34" charset="0"/>
              </a:rPr>
              <a:t> er </a:t>
            </a:r>
            <a:r>
              <a:rPr lang="en-US" sz="5400" kern="1200" dirty="0" err="1">
                <a:solidFill>
                  <a:srgbClr val="262626"/>
                </a:solidFill>
                <a:latin typeface="Aptos ExtraBold" panose="020B0004020202020204" pitchFamily="34" charset="0"/>
              </a:rPr>
              <a:t>en</a:t>
            </a:r>
            <a:r>
              <a:rPr lang="en-US" sz="5400" kern="1200" dirty="0">
                <a:solidFill>
                  <a:srgbClr val="262626"/>
                </a:solidFill>
                <a:latin typeface="Aptos ExtraBold" panose="020B0004020202020204" pitchFamily="34" charset="0"/>
              </a:rPr>
              <a:t> </a:t>
            </a:r>
            <a:r>
              <a:rPr lang="en-US" sz="5400" kern="1200" dirty="0" err="1">
                <a:solidFill>
                  <a:srgbClr val="262626"/>
                </a:solidFill>
                <a:latin typeface="Aptos ExtraBold" panose="020B0004020202020204" pitchFamily="34" charset="0"/>
              </a:rPr>
              <a:t>bisidder</a:t>
            </a:r>
            <a:r>
              <a:rPr lang="en-US" sz="5400" kern="1200" dirty="0">
                <a:solidFill>
                  <a:srgbClr val="262626"/>
                </a:solidFill>
                <a:latin typeface="Aptos ExtraBold" panose="020B0004020202020204" pitchFamily="34" charset="0"/>
              </a:rPr>
              <a:t> </a:t>
            </a:r>
            <a:r>
              <a:rPr lang="en-US" sz="5400" kern="1200" dirty="0" err="1">
                <a:solidFill>
                  <a:srgbClr val="262626"/>
                </a:solidFill>
                <a:latin typeface="Aptos ExtraBold" panose="020B0004020202020204" pitchFamily="34" charset="0"/>
              </a:rPr>
              <a:t>ikke</a:t>
            </a:r>
            <a:r>
              <a:rPr lang="en-US" sz="5400" kern="1200" dirty="0">
                <a:solidFill>
                  <a:srgbClr val="262626"/>
                </a:solidFill>
                <a:latin typeface="Aptos ExtraBold" panose="020B0004020202020204" pitchFamily="34" charset="0"/>
              </a:rPr>
              <a:t>?</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6" name="Tekstfelt 5">
            <a:extLst>
              <a:ext uri="{FF2B5EF4-FFF2-40B4-BE49-F238E27FC236}">
                <a16:creationId xmlns:a16="http://schemas.microsoft.com/office/drawing/2014/main" id="{65408A2F-F91E-F763-F4FF-A54241E3EABA}"/>
              </a:ext>
            </a:extLst>
          </p:cNvPr>
          <p:cNvSpPr txBox="1"/>
          <p:nvPr/>
        </p:nvSpPr>
        <p:spPr>
          <a:xfrm>
            <a:off x="81813" y="2360915"/>
            <a:ext cx="6895877" cy="4401205"/>
          </a:xfrm>
          <a:prstGeom prst="rect">
            <a:avLst/>
          </a:prstGeom>
          <a:noFill/>
        </p:spPr>
        <p:txBody>
          <a:bodyPr wrap="square" rtlCol="0">
            <a:spAutoFit/>
          </a:bodyPr>
          <a:lstStyle/>
          <a:p>
            <a:pPr marL="285750" indent="-285750">
              <a:buFont typeface="Wingdings" panose="05000000000000000000" pitchFamily="2" charset="2"/>
              <a:buChar char="§"/>
            </a:pPr>
            <a:r>
              <a:rPr lang="da-DK" sz="2800" dirty="0">
                <a:solidFill>
                  <a:schemeClr val="bg1"/>
                </a:solidFill>
              </a:rPr>
              <a:t>Bisidder er ikke tilstede at ”føre sag”.</a:t>
            </a:r>
          </a:p>
          <a:p>
            <a:endParaRPr lang="da-DK" sz="2800" dirty="0">
              <a:solidFill>
                <a:schemeClr val="bg1"/>
              </a:solidFill>
            </a:endParaRPr>
          </a:p>
          <a:p>
            <a:pPr marL="285750" indent="-285750">
              <a:buFont typeface="Wingdings" panose="05000000000000000000" pitchFamily="2" charset="2"/>
              <a:buChar char="§"/>
            </a:pPr>
            <a:r>
              <a:rPr lang="da-DK" sz="2800" dirty="0">
                <a:solidFill>
                  <a:schemeClr val="bg1"/>
                </a:solidFill>
              </a:rPr>
              <a:t>Bisidder har ikke forhandlings- eller beslutningskompetencer.</a:t>
            </a:r>
          </a:p>
          <a:p>
            <a:pPr marL="285750" indent="-285750">
              <a:buFont typeface="Wingdings" panose="05000000000000000000" pitchFamily="2" charset="2"/>
              <a:buChar char="§"/>
            </a:pPr>
            <a:endParaRPr lang="da-DK" sz="2800" dirty="0">
              <a:solidFill>
                <a:schemeClr val="bg1"/>
              </a:solidFill>
            </a:endParaRPr>
          </a:p>
          <a:p>
            <a:pPr marL="285750" indent="-285750">
              <a:buFont typeface="Wingdings" panose="05000000000000000000" pitchFamily="2" charset="2"/>
              <a:buChar char="§"/>
            </a:pPr>
            <a:r>
              <a:rPr lang="da-DK" sz="2800" dirty="0">
                <a:solidFill>
                  <a:schemeClr val="bg1"/>
                </a:solidFill>
              </a:rPr>
              <a:t> Bisidder kan ikke være stedfortræder for borger.</a:t>
            </a:r>
          </a:p>
          <a:p>
            <a:pPr marL="285750" indent="-285750">
              <a:buFont typeface="Wingdings" panose="05000000000000000000" pitchFamily="2" charset="2"/>
              <a:buChar char="§"/>
            </a:pPr>
            <a:endParaRPr lang="da-DK" sz="2800" dirty="0">
              <a:solidFill>
                <a:schemeClr val="bg1"/>
              </a:solidFill>
            </a:endParaRPr>
          </a:p>
          <a:p>
            <a:pPr marL="285750" indent="-285750">
              <a:buFont typeface="Wingdings" panose="05000000000000000000" pitchFamily="2" charset="2"/>
              <a:buChar char="§"/>
            </a:pPr>
            <a:r>
              <a:rPr lang="da-DK" sz="2800" dirty="0">
                <a:solidFill>
                  <a:schemeClr val="bg1"/>
                </a:solidFill>
              </a:rPr>
              <a:t>Bisidder kan ikke bede om aktindsigt på dine vegne.</a:t>
            </a:r>
          </a:p>
        </p:txBody>
      </p:sp>
      <p:sp>
        <p:nvSpPr>
          <p:cNvPr id="3" name="Shape">
            <a:extLst>
              <a:ext uri="{FF2B5EF4-FFF2-40B4-BE49-F238E27FC236}">
                <a16:creationId xmlns:a16="http://schemas.microsoft.com/office/drawing/2014/main" id="{9657FCB8-2861-7A88-2947-9E4EFA32D296}"/>
              </a:ext>
            </a:extLst>
          </p:cNvPr>
          <p:cNvSpPr/>
          <p:nvPr/>
        </p:nvSpPr>
        <p:spPr>
          <a:xfrm>
            <a:off x="8150711" y="2518608"/>
            <a:ext cx="3834077" cy="4095026"/>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dirty="0"/>
          </a:p>
        </p:txBody>
      </p:sp>
      <p:sp>
        <p:nvSpPr>
          <p:cNvPr id="7" name="Tekstfelt 6">
            <a:extLst>
              <a:ext uri="{FF2B5EF4-FFF2-40B4-BE49-F238E27FC236}">
                <a16:creationId xmlns:a16="http://schemas.microsoft.com/office/drawing/2014/main" id="{1427B5CA-5CFB-C932-BBAE-EE2B7305CD4A}"/>
              </a:ext>
            </a:extLst>
          </p:cNvPr>
          <p:cNvSpPr txBox="1"/>
          <p:nvPr/>
        </p:nvSpPr>
        <p:spPr>
          <a:xfrm>
            <a:off x="8296469" y="2846988"/>
            <a:ext cx="3542560" cy="3262432"/>
          </a:xfrm>
          <a:prstGeom prst="rect">
            <a:avLst/>
          </a:prstGeom>
          <a:noFill/>
          <a:ln>
            <a:noFill/>
          </a:ln>
        </p:spPr>
        <p:txBody>
          <a:bodyPr wrap="square" rtlCol="0">
            <a:spAutoFit/>
          </a:bodyPr>
          <a:lstStyle/>
          <a:p>
            <a:pPr algn="ctr"/>
            <a:r>
              <a:rPr lang="da-DK" sz="24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4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2000" b="1" dirty="0">
                <a:effectLst>
                  <a:outerShdw blurRad="38100" dist="38100" dir="2700000" algn="tl">
                    <a:srgbClr val="000000">
                      <a:alpha val="43137"/>
                    </a:srgbClr>
                  </a:outerShdw>
                </a:effectLst>
                <a:latin typeface="Aptos ExtraBold" panose="020B0004020202020204" pitchFamily="34" charset="0"/>
              </a:rPr>
              <a:t>SIGER</a:t>
            </a:r>
          </a:p>
          <a:p>
            <a:endParaRPr lang="da-DK" sz="2000" dirty="0"/>
          </a:p>
          <a:p>
            <a:pPr marL="285750" indent="-285750">
              <a:buFont typeface="Wingdings" panose="05000000000000000000" pitchFamily="2" charset="2"/>
              <a:buChar char="§"/>
            </a:pPr>
            <a:r>
              <a:rPr lang="da-DK" dirty="0"/>
              <a:t>Hvis det er et udtalt ønske fra borgers side,</a:t>
            </a:r>
            <a:r>
              <a:rPr lang="da-DK" b="1" dirty="0"/>
              <a:t> </a:t>
            </a:r>
            <a:r>
              <a:rPr lang="da-DK" b="1" i="1" dirty="0"/>
              <a:t>kan</a:t>
            </a:r>
            <a:r>
              <a:rPr lang="da-DK" b="1" dirty="0"/>
              <a:t> </a:t>
            </a:r>
            <a:r>
              <a:rPr lang="da-DK" dirty="0"/>
              <a:t>SAND gå ind og agere partrepræsentant. Det kræver et samtykke, og skal ske skriftligt. </a:t>
            </a:r>
          </a:p>
          <a:p>
            <a:endParaRPr lang="da-DK" dirty="0"/>
          </a:p>
          <a:p>
            <a:pPr marL="285750" indent="-285750">
              <a:buFont typeface="Arial" panose="020B0604020202020204" pitchFamily="34" charset="0"/>
              <a:buChar char="•"/>
            </a:pPr>
            <a:r>
              <a:rPr lang="da-DK" dirty="0"/>
              <a:t>Tag kontakt til sekretariatet og få vendt sagen med Martin og Emma. </a:t>
            </a:r>
          </a:p>
        </p:txBody>
      </p:sp>
      <p:sp>
        <p:nvSpPr>
          <p:cNvPr id="8" name="Freeform: Shape 32">
            <a:extLst>
              <a:ext uri="{FF2B5EF4-FFF2-40B4-BE49-F238E27FC236}">
                <a16:creationId xmlns:a16="http://schemas.microsoft.com/office/drawing/2014/main" id="{D0E67379-BF46-B9C2-01ED-C98F541ADE97}"/>
              </a:ext>
            </a:extLst>
          </p:cNvPr>
          <p:cNvSpPr/>
          <p:nvPr/>
        </p:nvSpPr>
        <p:spPr>
          <a:xfrm>
            <a:off x="8150710" y="2517536"/>
            <a:ext cx="1064235" cy="1149651"/>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Tree>
    <p:extLst>
      <p:ext uri="{BB962C8B-B14F-4D97-AF65-F5344CB8AC3E}">
        <p14:creationId xmlns:p14="http://schemas.microsoft.com/office/powerpoint/2010/main" val="1391442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397518"/>
            <a:ext cx="11019453" cy="501836"/>
          </a:xfrm>
        </p:spPr>
        <p:txBody>
          <a:bodyPr vert="horz" lIns="91440" tIns="45720" rIns="91440" bIns="45720" rtlCol="0" anchor="ctr">
            <a:noAutofit/>
          </a:bodyPr>
          <a:lstStyle/>
          <a:p>
            <a:r>
              <a:rPr lang="en-US" sz="5400" kern="1200" dirty="0" err="1">
                <a:solidFill>
                  <a:srgbClr val="262626"/>
                </a:solidFill>
                <a:latin typeface="Aptos ExtraBold" panose="020B0004020202020204" pitchFamily="34" charset="0"/>
              </a:rPr>
              <a:t>Forventninger</a:t>
            </a:r>
            <a:r>
              <a:rPr lang="en-US" sz="5400" kern="1200" dirty="0">
                <a:solidFill>
                  <a:srgbClr val="262626"/>
                </a:solidFill>
                <a:latin typeface="Aptos ExtraBold" panose="020B0004020202020204" pitchFamily="34" charset="0"/>
              </a:rPr>
              <a:t> </a:t>
            </a:r>
            <a:r>
              <a:rPr lang="en-US" sz="5400" kern="1200" dirty="0" err="1">
                <a:solidFill>
                  <a:srgbClr val="262626"/>
                </a:solidFill>
                <a:latin typeface="Aptos ExtraBold" panose="020B0004020202020204" pitchFamily="34" charset="0"/>
              </a:rPr>
              <a:t>til</a:t>
            </a:r>
            <a:r>
              <a:rPr lang="en-US" sz="5400" kern="1200" dirty="0">
                <a:solidFill>
                  <a:srgbClr val="262626"/>
                </a:solidFill>
                <a:latin typeface="Aptos ExtraBold" panose="020B0004020202020204" pitchFamily="34" charset="0"/>
              </a:rPr>
              <a:t> </a:t>
            </a:r>
            <a:r>
              <a:rPr lang="en-US" sz="5400" dirty="0" err="1">
                <a:solidFill>
                  <a:srgbClr val="262626"/>
                </a:solidFill>
                <a:latin typeface="Aptos ExtraBold" panose="020B0004020202020204" pitchFamily="34" charset="0"/>
              </a:rPr>
              <a:t>b</a:t>
            </a:r>
            <a:r>
              <a:rPr lang="en-US" sz="5400" kern="1200" dirty="0" err="1">
                <a:solidFill>
                  <a:srgbClr val="262626"/>
                </a:solidFill>
                <a:latin typeface="Aptos ExtraBold" panose="020B0004020202020204" pitchFamily="34" charset="0"/>
              </a:rPr>
              <a:t>isiddere</a:t>
            </a:r>
            <a:r>
              <a:rPr lang="en-US" sz="5400" kern="1200" dirty="0">
                <a:solidFill>
                  <a:srgbClr val="262626"/>
                </a:solidFill>
                <a:latin typeface="Aptos ExtraBold" panose="020B0004020202020204" pitchFamily="34" charset="0"/>
              </a:rPr>
              <a:t> </a:t>
            </a:r>
            <a:r>
              <a:rPr lang="en-US" sz="5400" dirty="0">
                <a:solidFill>
                  <a:srgbClr val="262626"/>
                </a:solidFill>
                <a:latin typeface="Aptos ExtraBold" panose="020B0004020202020204" pitchFamily="34" charset="0"/>
              </a:rPr>
              <a:t>i</a:t>
            </a:r>
            <a:r>
              <a:rPr lang="en-US" sz="5400" kern="1200" dirty="0">
                <a:solidFill>
                  <a:srgbClr val="262626"/>
                </a:solidFill>
                <a:latin typeface="Aptos ExtraBold" panose="020B0004020202020204" pitchFamily="34" charset="0"/>
              </a:rPr>
              <a:t> SAND</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3" name="Tekstfelt 2">
            <a:extLst>
              <a:ext uri="{FF2B5EF4-FFF2-40B4-BE49-F238E27FC236}">
                <a16:creationId xmlns:a16="http://schemas.microsoft.com/office/drawing/2014/main" id="{A7E51270-8360-7B7D-62EF-4A147C9DCA63}"/>
              </a:ext>
            </a:extLst>
          </p:cNvPr>
          <p:cNvSpPr txBox="1"/>
          <p:nvPr/>
        </p:nvSpPr>
        <p:spPr>
          <a:xfrm>
            <a:off x="251926" y="2576359"/>
            <a:ext cx="5020605" cy="3970318"/>
          </a:xfrm>
          <a:prstGeom prst="rect">
            <a:avLst/>
          </a:prstGeom>
          <a:noFill/>
        </p:spPr>
        <p:txBody>
          <a:bodyPr wrap="none" rtlCol="0">
            <a:spAutoFit/>
          </a:bodyPr>
          <a:lstStyle/>
          <a:p>
            <a:pPr marL="285750" indent="-285750">
              <a:buFont typeface="Arial" panose="020B0604020202020204" pitchFamily="34" charset="0"/>
              <a:buChar char="•"/>
            </a:pPr>
            <a:r>
              <a:rPr lang="da-DK" sz="2800" dirty="0">
                <a:solidFill>
                  <a:schemeClr val="bg1"/>
                </a:solidFill>
              </a:rPr>
              <a:t>Engagement &amp; rummelighed</a:t>
            </a:r>
          </a:p>
          <a:p>
            <a:endParaRPr lang="da-DK" sz="2800" dirty="0">
              <a:solidFill>
                <a:schemeClr val="bg1"/>
              </a:solidFill>
            </a:endParaRPr>
          </a:p>
          <a:p>
            <a:pPr marL="285750" indent="-285750">
              <a:buFont typeface="Arial" panose="020B0604020202020204" pitchFamily="34" charset="0"/>
              <a:buChar char="•"/>
            </a:pPr>
            <a:r>
              <a:rPr lang="da-DK" sz="2800" dirty="0">
                <a:solidFill>
                  <a:schemeClr val="bg1"/>
                </a:solidFill>
              </a:rPr>
              <a:t>Viden</a:t>
            </a:r>
          </a:p>
          <a:p>
            <a:endParaRPr lang="da-DK" sz="2800" dirty="0">
              <a:solidFill>
                <a:schemeClr val="bg1"/>
              </a:solidFill>
            </a:endParaRPr>
          </a:p>
          <a:p>
            <a:pPr marL="285750" indent="-285750">
              <a:buFont typeface="Arial" panose="020B0604020202020204" pitchFamily="34" charset="0"/>
              <a:buChar char="•"/>
            </a:pPr>
            <a:r>
              <a:rPr lang="da-DK" sz="2800" dirty="0">
                <a:solidFill>
                  <a:schemeClr val="bg1"/>
                </a:solidFill>
              </a:rPr>
              <a:t>Gode repræsentanter for SAND</a:t>
            </a:r>
          </a:p>
          <a:p>
            <a:endParaRPr lang="da-DK" sz="2800" dirty="0">
              <a:solidFill>
                <a:schemeClr val="bg1"/>
              </a:solidFill>
            </a:endParaRPr>
          </a:p>
          <a:p>
            <a:pPr marL="285750" indent="-285750">
              <a:buFont typeface="Arial" panose="020B0604020202020204" pitchFamily="34" charset="0"/>
              <a:buChar char="•"/>
            </a:pPr>
            <a:r>
              <a:rPr lang="da-DK" sz="2800" dirty="0">
                <a:solidFill>
                  <a:schemeClr val="bg1"/>
                </a:solidFill>
              </a:rPr>
              <a:t>Stabile og ansvarsbevidste</a:t>
            </a:r>
          </a:p>
          <a:p>
            <a:pPr marL="285750" indent="-285750">
              <a:buFont typeface="Arial" panose="020B0604020202020204" pitchFamily="34" charset="0"/>
              <a:buChar char="•"/>
            </a:pPr>
            <a:endParaRPr lang="da-DK" sz="2800" dirty="0">
              <a:solidFill>
                <a:schemeClr val="bg1"/>
              </a:solidFill>
            </a:endParaRPr>
          </a:p>
          <a:p>
            <a:pPr marL="285750" indent="-285750">
              <a:buFont typeface="Arial" panose="020B0604020202020204" pitchFamily="34" charset="0"/>
              <a:buChar char="•"/>
            </a:pPr>
            <a:r>
              <a:rPr lang="da-DK" sz="2800" dirty="0">
                <a:solidFill>
                  <a:schemeClr val="bg1"/>
                </a:solidFill>
              </a:rPr>
              <a:t>Dokumentation</a:t>
            </a:r>
          </a:p>
        </p:txBody>
      </p:sp>
    </p:spTree>
    <p:extLst>
      <p:ext uri="{BB962C8B-B14F-4D97-AF65-F5344CB8AC3E}">
        <p14:creationId xmlns:p14="http://schemas.microsoft.com/office/powerpoint/2010/main" val="143357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8CD577-186C-206C-76FD-B07F5AB59EC4}"/>
              </a:ext>
            </a:extLst>
          </p:cNvPr>
          <p:cNvSpPr>
            <a:spLocks noGrp="1"/>
          </p:cNvSpPr>
          <p:nvPr>
            <p:ph type="title"/>
          </p:nvPr>
        </p:nvSpPr>
        <p:spPr>
          <a:xfrm>
            <a:off x="0" y="1397518"/>
            <a:ext cx="10534261" cy="501836"/>
          </a:xfrm>
        </p:spPr>
        <p:txBody>
          <a:bodyPr vert="horz" lIns="91440" tIns="45720" rIns="91440" bIns="45720" rtlCol="0" anchor="ctr">
            <a:noAutofit/>
          </a:bodyPr>
          <a:lstStyle/>
          <a:p>
            <a:r>
              <a:rPr lang="en-US" sz="5400" kern="1200" dirty="0" err="1">
                <a:solidFill>
                  <a:srgbClr val="262626"/>
                </a:solidFill>
                <a:latin typeface="Aptos ExtraBold" panose="020B0004020202020204" pitchFamily="34" charset="0"/>
              </a:rPr>
              <a:t>Rammerne</a:t>
            </a:r>
            <a:r>
              <a:rPr lang="en-US" sz="5400" kern="1200" dirty="0">
                <a:solidFill>
                  <a:srgbClr val="262626"/>
                </a:solidFill>
                <a:latin typeface="Aptos ExtraBold" panose="020B0004020202020204" pitchFamily="34" charset="0"/>
              </a:rPr>
              <a:t> </a:t>
            </a:r>
            <a:r>
              <a:rPr lang="en-US" sz="5400" kern="1200" dirty="0" err="1">
                <a:solidFill>
                  <a:srgbClr val="262626"/>
                </a:solidFill>
                <a:latin typeface="Aptos ExtraBold" panose="020B0004020202020204" pitchFamily="34" charset="0"/>
              </a:rPr>
              <a:t>som</a:t>
            </a:r>
            <a:r>
              <a:rPr lang="en-US" sz="5400" kern="1200" dirty="0">
                <a:solidFill>
                  <a:srgbClr val="262626"/>
                </a:solidFill>
                <a:latin typeface="Aptos ExtraBold" panose="020B0004020202020204" pitchFamily="34" charset="0"/>
              </a:rPr>
              <a:t> </a:t>
            </a:r>
            <a:r>
              <a:rPr lang="en-US" sz="5400" dirty="0" err="1">
                <a:solidFill>
                  <a:srgbClr val="262626"/>
                </a:solidFill>
                <a:latin typeface="Aptos ExtraBold" panose="020B0004020202020204" pitchFamily="34" charset="0"/>
              </a:rPr>
              <a:t>b</a:t>
            </a:r>
            <a:r>
              <a:rPr lang="en-US" sz="5400" kern="1200" dirty="0" err="1">
                <a:solidFill>
                  <a:srgbClr val="262626"/>
                </a:solidFill>
                <a:latin typeface="Aptos ExtraBold" panose="020B0004020202020204" pitchFamily="34" charset="0"/>
              </a:rPr>
              <a:t>isidder</a:t>
            </a:r>
            <a:r>
              <a:rPr lang="en-US" sz="5400" kern="1200" dirty="0">
                <a:solidFill>
                  <a:srgbClr val="262626"/>
                </a:solidFill>
                <a:latin typeface="Aptos ExtraBold" panose="020B0004020202020204" pitchFamily="34" charset="0"/>
              </a:rPr>
              <a:t> </a:t>
            </a:r>
            <a:r>
              <a:rPr lang="en-US" sz="5400" kern="1200" dirty="0" err="1">
                <a:solidFill>
                  <a:srgbClr val="262626"/>
                </a:solidFill>
                <a:latin typeface="Aptos ExtraBold" panose="020B0004020202020204" pitchFamily="34" charset="0"/>
              </a:rPr>
              <a:t>i</a:t>
            </a:r>
            <a:r>
              <a:rPr lang="en-US" sz="5400" kern="1200" dirty="0">
                <a:solidFill>
                  <a:srgbClr val="262626"/>
                </a:solidFill>
                <a:latin typeface="Aptos ExtraBold" panose="020B0004020202020204" pitchFamily="34" charset="0"/>
              </a:rPr>
              <a:t> SAND</a:t>
            </a: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0E193F48-FC6D-B03D-5A25-12DA950AD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877"/>
            <a:ext cx="2381250" cy="314325"/>
          </a:xfrm>
          <a:prstGeom prst="rect">
            <a:avLst/>
          </a:prstGeom>
          <a:effectLst>
            <a:softEdge rad="25400"/>
          </a:effectLst>
        </p:spPr>
      </p:pic>
      <p:pic>
        <p:nvPicPr>
          <p:cNvPr id="5" name="Billede 4" descr="Et billede, der indeholder tekst, emblem, symbol, cirkel&#10;&#10;Automatisk genereret beskrivelse">
            <a:extLst>
              <a:ext uri="{FF2B5EF4-FFF2-40B4-BE49-F238E27FC236}">
                <a16:creationId xmlns:a16="http://schemas.microsoft.com/office/drawing/2014/main" id="{6C9C5D91-E55C-6F82-5B6F-BB99018A5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618" y="124117"/>
            <a:ext cx="1182170" cy="1182170"/>
          </a:xfrm>
          <a:prstGeom prst="rect">
            <a:avLst/>
          </a:prstGeom>
        </p:spPr>
      </p:pic>
      <p:sp>
        <p:nvSpPr>
          <p:cNvPr id="8" name="Tekstfelt 7">
            <a:extLst>
              <a:ext uri="{FF2B5EF4-FFF2-40B4-BE49-F238E27FC236}">
                <a16:creationId xmlns:a16="http://schemas.microsoft.com/office/drawing/2014/main" id="{B003CFA9-593A-80FB-3EBB-8371201D5E5C}"/>
              </a:ext>
            </a:extLst>
          </p:cNvPr>
          <p:cNvSpPr txBox="1"/>
          <p:nvPr/>
        </p:nvSpPr>
        <p:spPr>
          <a:xfrm>
            <a:off x="198301" y="2646239"/>
            <a:ext cx="7515589" cy="3877985"/>
          </a:xfrm>
          <a:prstGeom prst="rect">
            <a:avLst/>
          </a:prstGeom>
          <a:noFill/>
        </p:spPr>
        <p:txBody>
          <a:bodyPr wrap="square" rtlCol="0">
            <a:spAutoFit/>
          </a:bodyPr>
          <a:lstStyle/>
          <a:p>
            <a:r>
              <a:rPr lang="da-DK" sz="2800" u="sng" dirty="0">
                <a:solidFill>
                  <a:schemeClr val="bg1"/>
                </a:solidFill>
              </a:rPr>
              <a:t>Håndholdt løsningsmodel</a:t>
            </a:r>
          </a:p>
          <a:p>
            <a:pPr marL="342900" indent="-342900">
              <a:buFont typeface="Arial" panose="020B0604020202020204" pitchFamily="34" charset="0"/>
              <a:buChar char="•"/>
            </a:pPr>
            <a:r>
              <a:rPr lang="da-DK" sz="2400" dirty="0">
                <a:solidFill>
                  <a:schemeClr val="bg1"/>
                </a:solidFill>
              </a:rPr>
              <a:t>I står ikke alene med udfordringen.</a:t>
            </a:r>
          </a:p>
          <a:p>
            <a:pPr marL="342900" indent="-342900">
              <a:buFont typeface="Arial" panose="020B0604020202020204" pitchFamily="34" charset="0"/>
              <a:buChar char="•"/>
            </a:pPr>
            <a:r>
              <a:rPr lang="da-DK" sz="2400" dirty="0">
                <a:solidFill>
                  <a:schemeClr val="bg1"/>
                </a:solidFill>
              </a:rPr>
              <a:t>Martin (Soc. Råd.) &amp; Nancy (Soc. Råd.) Sparring med Emma (Jurist), </a:t>
            </a:r>
          </a:p>
          <a:p>
            <a:pPr marL="342900" indent="-342900">
              <a:buFont typeface="Arial" panose="020B0604020202020204" pitchFamily="34" charset="0"/>
              <a:buChar char="•"/>
            </a:pPr>
            <a:r>
              <a:rPr lang="da-DK" sz="2400" dirty="0">
                <a:solidFill>
                  <a:schemeClr val="bg1"/>
                </a:solidFill>
              </a:rPr>
              <a:t>Adgang til materiale via. hjemmesiden.</a:t>
            </a:r>
          </a:p>
          <a:p>
            <a:endParaRPr lang="da-DK" sz="2800" dirty="0">
              <a:solidFill>
                <a:schemeClr val="bg1"/>
              </a:solidFill>
            </a:endParaRPr>
          </a:p>
          <a:p>
            <a:r>
              <a:rPr lang="da-DK" sz="2800" u="sng" dirty="0">
                <a:solidFill>
                  <a:schemeClr val="bg1"/>
                </a:solidFill>
              </a:rPr>
              <a:t>Særligt for studerende</a:t>
            </a:r>
          </a:p>
          <a:p>
            <a:pPr marL="285750" indent="-285750">
              <a:buFont typeface="Arial" panose="020B0604020202020204" pitchFamily="34" charset="0"/>
              <a:buChar char="•"/>
            </a:pPr>
            <a:r>
              <a:rPr lang="da-DK" sz="2400" dirty="0">
                <a:solidFill>
                  <a:schemeClr val="bg1"/>
                </a:solidFill>
              </a:rPr>
              <a:t>Udtalelse til evt. kommende arbejdsgiver.</a:t>
            </a:r>
          </a:p>
          <a:p>
            <a:pPr marL="285750" indent="-285750">
              <a:buFont typeface="Arial" panose="020B0604020202020204" pitchFamily="34" charset="0"/>
              <a:buChar char="•"/>
            </a:pPr>
            <a:r>
              <a:rPr lang="da-DK" sz="2400" dirty="0">
                <a:solidFill>
                  <a:schemeClr val="bg1"/>
                </a:solidFill>
              </a:rPr>
              <a:t>Praksis erfaring</a:t>
            </a:r>
          </a:p>
          <a:p>
            <a:r>
              <a:rPr lang="da-DK" dirty="0">
                <a:solidFill>
                  <a:schemeClr val="bg1"/>
                </a:solidFill>
              </a:rPr>
              <a:t> </a:t>
            </a:r>
          </a:p>
        </p:txBody>
      </p:sp>
      <p:sp>
        <p:nvSpPr>
          <p:cNvPr id="9" name="Shape">
            <a:extLst>
              <a:ext uri="{FF2B5EF4-FFF2-40B4-BE49-F238E27FC236}">
                <a16:creationId xmlns:a16="http://schemas.microsoft.com/office/drawing/2014/main" id="{FA437EB8-9288-B4A4-AF12-C2937C313F1C}"/>
              </a:ext>
            </a:extLst>
          </p:cNvPr>
          <p:cNvSpPr/>
          <p:nvPr/>
        </p:nvSpPr>
        <p:spPr>
          <a:xfrm>
            <a:off x="8035906" y="2955752"/>
            <a:ext cx="3834077" cy="3051223"/>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1">
              <a:lumMod val="75000"/>
            </a:schemeClr>
          </a:solidFill>
          <a:ln w="12700">
            <a:miter lim="400000"/>
          </a:ln>
        </p:spPr>
        <p:txBody>
          <a:bodyPr lIns="28575" tIns="28575" rIns="28575" bIns="28575" anchor="ctr"/>
          <a:lstStyle/>
          <a:p>
            <a:pPr>
              <a:defRPr sz="3000">
                <a:solidFill>
                  <a:srgbClr val="FFFFFF"/>
                </a:solidFill>
              </a:defRPr>
            </a:pPr>
            <a:endParaRPr sz="2250" dirty="0"/>
          </a:p>
        </p:txBody>
      </p:sp>
      <p:sp>
        <p:nvSpPr>
          <p:cNvPr id="6" name="Tekstfelt 5">
            <a:extLst>
              <a:ext uri="{FF2B5EF4-FFF2-40B4-BE49-F238E27FC236}">
                <a16:creationId xmlns:a16="http://schemas.microsoft.com/office/drawing/2014/main" id="{DE61A3A8-9632-2E5C-117E-FFD4ED221120}"/>
              </a:ext>
            </a:extLst>
          </p:cNvPr>
          <p:cNvSpPr txBox="1"/>
          <p:nvPr/>
        </p:nvSpPr>
        <p:spPr>
          <a:xfrm>
            <a:off x="8234098" y="3758258"/>
            <a:ext cx="4338483" cy="2246769"/>
          </a:xfrm>
          <a:prstGeom prst="rect">
            <a:avLst/>
          </a:prstGeom>
          <a:noFill/>
        </p:spPr>
        <p:txBody>
          <a:bodyPr wrap="square" rtlCol="0">
            <a:spAutoFit/>
          </a:bodyPr>
          <a:lstStyle/>
          <a:p>
            <a:r>
              <a:rPr lang="da-DK" sz="2000" u="sng" dirty="0"/>
              <a:t>Tre måder at blive kontaktet på</a:t>
            </a:r>
          </a:p>
          <a:p>
            <a:r>
              <a:rPr lang="da-DK" sz="2000" u="sng" dirty="0"/>
              <a:t> </a:t>
            </a:r>
          </a:p>
          <a:p>
            <a:pPr marL="342900" indent="-342900">
              <a:buFont typeface="Arial" panose="020B0604020202020204" pitchFamily="34" charset="0"/>
              <a:buChar char="•"/>
            </a:pPr>
            <a:r>
              <a:rPr lang="da-DK" sz="2000" dirty="0"/>
              <a:t>Direkte af borger.</a:t>
            </a:r>
          </a:p>
          <a:p>
            <a:pPr marL="342900" indent="-342900">
              <a:buFont typeface="Arial" panose="020B0604020202020204" pitchFamily="34" charset="0"/>
              <a:buChar char="•"/>
            </a:pPr>
            <a:r>
              <a:rPr lang="da-DK" sz="2000" dirty="0"/>
              <a:t>Via sekretariatet.</a:t>
            </a:r>
          </a:p>
          <a:p>
            <a:pPr marL="342900" indent="-342900">
              <a:buFont typeface="Arial" panose="020B0604020202020204" pitchFamily="34" charset="0"/>
              <a:buChar char="•"/>
            </a:pPr>
            <a:r>
              <a:rPr lang="da-DK" sz="2000" dirty="0"/>
              <a:t>Via SAND-lokaludvalg.</a:t>
            </a:r>
          </a:p>
          <a:p>
            <a:pPr marL="342900" indent="-342900">
              <a:buFont typeface="Arial" panose="020B0604020202020204" pitchFamily="34" charset="0"/>
              <a:buChar char="•"/>
            </a:pPr>
            <a:endParaRPr lang="da-DK" sz="2000" dirty="0">
              <a:solidFill>
                <a:schemeClr val="bg1"/>
              </a:solidFill>
            </a:endParaRPr>
          </a:p>
          <a:p>
            <a:endParaRPr lang="da-DK" sz="2000" dirty="0">
              <a:solidFill>
                <a:schemeClr val="bg1"/>
              </a:solidFill>
            </a:endParaRPr>
          </a:p>
        </p:txBody>
      </p:sp>
      <p:sp>
        <p:nvSpPr>
          <p:cNvPr id="13" name="Tekstfelt 12">
            <a:extLst>
              <a:ext uri="{FF2B5EF4-FFF2-40B4-BE49-F238E27FC236}">
                <a16:creationId xmlns:a16="http://schemas.microsoft.com/office/drawing/2014/main" id="{F4F0D674-B276-6C17-E84A-A0DEDDFDC46C}"/>
              </a:ext>
            </a:extLst>
          </p:cNvPr>
          <p:cNvSpPr txBox="1"/>
          <p:nvPr/>
        </p:nvSpPr>
        <p:spPr>
          <a:xfrm>
            <a:off x="6695394" y="3225627"/>
            <a:ext cx="6515100" cy="400110"/>
          </a:xfrm>
          <a:prstGeom prst="rect">
            <a:avLst/>
          </a:prstGeom>
          <a:noFill/>
        </p:spPr>
        <p:txBody>
          <a:bodyPr wrap="square">
            <a:spAutoFit/>
          </a:bodyPr>
          <a:lstStyle/>
          <a:p>
            <a:pPr algn="ctr"/>
            <a:r>
              <a:rPr lang="da-DK" sz="2000" dirty="0">
                <a:ln>
                  <a:solidFill>
                    <a:schemeClr val="tx1">
                      <a:alpha val="62000"/>
                    </a:schemeClr>
                  </a:solidFill>
                </a:ln>
                <a:solidFill>
                  <a:srgbClr val="AAA48B"/>
                </a:solidFill>
                <a:effectLst>
                  <a:outerShdw blurRad="38100" dist="38100" dir="2700000" algn="tl">
                    <a:srgbClr val="000000">
                      <a:alpha val="43137"/>
                    </a:srgbClr>
                  </a:outerShdw>
                </a:effectLst>
                <a:latin typeface="Aptos ExtraBold" panose="020B0004020202020204" pitchFamily="34" charset="0"/>
              </a:rPr>
              <a:t>SAND</a:t>
            </a:r>
            <a:r>
              <a:rPr lang="da-DK" sz="2000" dirty="0">
                <a:solidFill>
                  <a:schemeClr val="bg1"/>
                </a:solidFill>
                <a:effectLst>
                  <a:outerShdw blurRad="38100" dist="38100" dir="2700000" algn="tl">
                    <a:srgbClr val="000000">
                      <a:alpha val="43137"/>
                    </a:srgbClr>
                  </a:outerShdw>
                </a:effectLst>
                <a:latin typeface="Aptos ExtraBold" panose="020B0004020202020204" pitchFamily="34" charset="0"/>
              </a:rPr>
              <a:t> </a:t>
            </a:r>
            <a:r>
              <a:rPr lang="da-DK" sz="1800" b="1" dirty="0">
                <a:effectLst>
                  <a:outerShdw blurRad="38100" dist="38100" dir="2700000" algn="tl">
                    <a:srgbClr val="000000">
                      <a:alpha val="43137"/>
                    </a:srgbClr>
                  </a:outerShdw>
                </a:effectLst>
                <a:latin typeface="Aptos ExtraBold" panose="020B0004020202020204" pitchFamily="34" charset="0"/>
              </a:rPr>
              <a:t>SIGER</a:t>
            </a:r>
          </a:p>
        </p:txBody>
      </p:sp>
      <p:sp>
        <p:nvSpPr>
          <p:cNvPr id="15" name="Freeform: Shape 32">
            <a:extLst>
              <a:ext uri="{FF2B5EF4-FFF2-40B4-BE49-F238E27FC236}">
                <a16:creationId xmlns:a16="http://schemas.microsoft.com/office/drawing/2014/main" id="{CD6F4C72-50BD-ED1F-3E15-7A80B66800F6}"/>
              </a:ext>
            </a:extLst>
          </p:cNvPr>
          <p:cNvSpPr/>
          <p:nvPr/>
        </p:nvSpPr>
        <p:spPr>
          <a:xfrm>
            <a:off x="8035906" y="2954680"/>
            <a:ext cx="792784" cy="942005"/>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rgbClr val="AAA48B"/>
          </a:solidFill>
          <a:ln w="12700">
            <a:miter lim="400000"/>
          </a:ln>
          <a:effectLst>
            <a:innerShdw blurRad="63500" dist="50800" dir="2700000">
              <a:prstClr val="black">
                <a:alpha val="50000"/>
              </a:prstClr>
            </a:innerShdw>
          </a:effectLst>
        </p:spPr>
        <p:txBody>
          <a:bodyPr wrap="square" lIns="28575" tIns="28575" rIns="28575" bIns="28575" anchor="ctr">
            <a:noAutofit/>
          </a:bodyPr>
          <a:lstStyle/>
          <a:p>
            <a:pPr>
              <a:defRPr sz="3000">
                <a:solidFill>
                  <a:srgbClr val="FFFFFF"/>
                </a:solidFill>
              </a:defRPr>
            </a:pPr>
            <a:endParaRPr sz="2250" dirty="0"/>
          </a:p>
        </p:txBody>
      </p:sp>
    </p:spTree>
    <p:extLst>
      <p:ext uri="{BB962C8B-B14F-4D97-AF65-F5344CB8AC3E}">
        <p14:creationId xmlns:p14="http://schemas.microsoft.com/office/powerpoint/2010/main" val="413411377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9315</TotalTime>
  <Words>3244</Words>
  <Application>Microsoft Office PowerPoint</Application>
  <PresentationFormat>Widescreen</PresentationFormat>
  <Paragraphs>429</Paragraphs>
  <Slides>44</Slides>
  <Notes>0</Notes>
  <HiddenSlides>0</HiddenSlides>
  <MMClips>1</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44</vt:i4>
      </vt:variant>
    </vt:vector>
  </HeadingPairs>
  <TitlesOfParts>
    <vt:vector size="53" baseType="lpstr">
      <vt:lpstr>Aptos Black</vt:lpstr>
      <vt:lpstr>Aptos ExtraBold</vt:lpstr>
      <vt:lpstr>Arial</vt:lpstr>
      <vt:lpstr>Calibri</vt:lpstr>
      <vt:lpstr>Calibri Light</vt:lpstr>
      <vt:lpstr>Georgia</vt:lpstr>
      <vt:lpstr>Open Sans</vt:lpstr>
      <vt:lpstr>Wingdings</vt:lpstr>
      <vt:lpstr>Office-tema</vt:lpstr>
      <vt:lpstr>Bisidder-dage 20/21 September Middelfart</vt:lpstr>
      <vt:lpstr>Velkommen</vt:lpstr>
      <vt:lpstr>Program 20/9</vt:lpstr>
      <vt:lpstr>Program 21/9</vt:lpstr>
      <vt:lpstr>Hvad er en bisidder?</vt:lpstr>
      <vt:lpstr>Hvad er en bisidder?</vt:lpstr>
      <vt:lpstr>Hvad er en bisidder ikke?</vt:lpstr>
      <vt:lpstr>Forventninger til bisiddere i SAND</vt:lpstr>
      <vt:lpstr>Rammerne som bisidder i SAND</vt:lpstr>
      <vt:lpstr>Rammerne og proces</vt:lpstr>
      <vt:lpstr>FROKOST</vt:lpstr>
      <vt:lpstr>Iben Nielsen Housing First </vt:lpstr>
      <vt:lpstr>Relevant jura</vt:lpstr>
      <vt:lpstr>Hjemløsereformen  </vt:lpstr>
      <vt:lpstr>Opmærksomhedspunkter</vt:lpstr>
      <vt:lpstr>Serviceloven § 110 </vt:lpstr>
      <vt:lpstr>Udskrivning &amp; bortvisning fra §110</vt:lpstr>
      <vt:lpstr>Bortvist af boformen </vt:lpstr>
      <vt:lpstr>Udskrevet af boformen </vt:lpstr>
      <vt:lpstr>Udskrivning af kommune</vt:lpstr>
      <vt:lpstr>Borgerens rettigheder</vt:lpstr>
      <vt:lpstr>§ 142 Handleplan</vt:lpstr>
      <vt:lpstr>Flyttehjælp</vt:lpstr>
      <vt:lpstr>Bostøtte fra dag 1</vt:lpstr>
      <vt:lpstr>Ved anvisning af bolig</vt:lpstr>
      <vt:lpstr>CASE</vt:lpstr>
      <vt:lpstr>CASE: “Børge” &amp; § 107-tilbuddet</vt:lpstr>
      <vt:lpstr>Udvalgte citater fra støtteskrivelse</vt:lpstr>
      <vt:lpstr>TAK</vt:lpstr>
      <vt:lpstr>GODMORGEN!</vt:lpstr>
      <vt:lpstr>PowerPoint-præsentation</vt:lpstr>
      <vt:lpstr>Relevant Jura - Fortsat</vt:lpstr>
      <vt:lpstr>Klagevejledning</vt:lpstr>
      <vt:lpstr>KLAGEPROCESSEN</vt:lpstr>
      <vt:lpstr>Sanktionering (§§ 36-44 Aktivloven)</vt:lpstr>
      <vt:lpstr>Sanktionering (Fortsat)</vt:lpstr>
      <vt:lpstr>CASE</vt:lpstr>
      <vt:lpstr>FROKOST</vt:lpstr>
      <vt:lpstr>BISIDDERKORPSET</vt:lpstr>
      <vt:lpstr>BISIDDERKORPSET</vt:lpstr>
      <vt:lpstr>BISIDDERKORPSET - HJEMMESIDEN</vt:lpstr>
      <vt:lpstr>AFRUNDING</vt:lpstr>
      <vt:lpstr>Kursusbevis</vt:lpstr>
      <vt:lpstr>TAK FOR DENNE GANG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Bisidder-dage 20./21. September Middelfart</dc:title>
  <dc:creator>Martin Rasmussen</dc:creator>
  <cp:lastModifiedBy>Martin Rasmussen</cp:lastModifiedBy>
  <cp:revision>90</cp:revision>
  <cp:lastPrinted>2023-09-19T11:49:04Z</cp:lastPrinted>
  <dcterms:created xsi:type="dcterms:W3CDTF">2023-09-13T10:17:33Z</dcterms:created>
  <dcterms:modified xsi:type="dcterms:W3CDTF">2023-11-09T07:54:15Z</dcterms:modified>
</cp:coreProperties>
</file>